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7" d="100"/>
          <a:sy n="107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758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B4E73"/>
          </a:solidFill>
          <a:ln w="12700">
            <a:solidFill>
              <a:srgbClr val="0B4E73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" name="Shape 1"/>
          <p:cNvSpPr/>
          <p:nvPr/>
        </p:nvSpPr>
        <p:spPr>
          <a:xfrm>
            <a:off x="0" y="1188720"/>
            <a:ext cx="12191695" cy="91440"/>
          </a:xfrm>
          <a:prstGeom prst="rect">
            <a:avLst/>
          </a:prstGeom>
          <a:solidFill>
            <a:srgbClr val="F2A900"/>
          </a:solidFill>
          <a:ln w="12700">
            <a:solidFill>
              <a:srgbClr val="F2A900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4" name="Text 2"/>
          <p:cNvSpPr/>
          <p:nvPr/>
        </p:nvSpPr>
        <p:spPr>
          <a:xfrm>
            <a:off x="731520" y="1691640"/>
            <a:ext cx="1069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600" b="1" noProof="0" dirty="0">
                <a:solidFill>
                  <a:srgbClr val="0E75A8"/>
                </a:solidFill>
              </a:rPr>
              <a:t>MODELO DE APRESENTAÇÃO</a:t>
            </a:r>
            <a:endParaRPr lang="pt-BR" sz="1600" noProof="0" dirty="0"/>
          </a:p>
        </p:txBody>
      </p:sp>
      <p:sp>
        <p:nvSpPr>
          <p:cNvPr id="5" name="Text 3"/>
          <p:cNvSpPr/>
          <p:nvPr/>
        </p:nvSpPr>
        <p:spPr>
          <a:xfrm>
            <a:off x="731520" y="2148840"/>
            <a:ext cx="1069848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pt-BR" sz="3400" b="1" noProof="0" dirty="0">
                <a:solidFill>
                  <a:srgbClr val="0B4E7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Candidatura de Instituição de Ensino</a:t>
            </a:r>
            <a:endParaRPr lang="pt-BR" sz="3400" noProof="0" dirty="0"/>
          </a:p>
          <a:p>
            <a:pPr marL="0" indent="0">
              <a:buNone/>
            </a:pPr>
            <a:r>
              <a:rPr lang="pt-BR" sz="3400" b="1" noProof="0" dirty="0">
                <a:solidFill>
                  <a:srgbClr val="0B4E7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Fórum de Docentes e Discentes do </a:t>
            </a:r>
            <a:r>
              <a:rPr lang="pt-BR" sz="3400" b="1" noProof="0" dirty="0" err="1">
                <a:solidFill>
                  <a:srgbClr val="0B4E7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Crea-PR</a:t>
            </a:r>
            <a:endParaRPr lang="pt-BR" sz="3400" noProof="0" dirty="0"/>
          </a:p>
        </p:txBody>
      </p:sp>
      <p:sp>
        <p:nvSpPr>
          <p:cNvPr id="6" name="Text 4"/>
          <p:cNvSpPr/>
          <p:nvPr/>
        </p:nvSpPr>
        <p:spPr>
          <a:xfrm>
            <a:off x="758952" y="3456432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300" noProof="0" dirty="0">
                <a:solidFill>
                  <a:srgbClr val="595959"/>
                </a:solidFill>
              </a:rPr>
              <a:t>Substituir os campos indicados e inserir as fotografias e informações técnicas da instituição.</a:t>
            </a:r>
            <a:endParaRPr lang="pt-BR" sz="1300" noProof="0" dirty="0"/>
          </a:p>
        </p:txBody>
      </p:sp>
      <p:sp>
        <p:nvSpPr>
          <p:cNvPr id="7" name="Shape 5"/>
          <p:cNvSpPr/>
          <p:nvPr/>
        </p:nvSpPr>
        <p:spPr>
          <a:xfrm>
            <a:off x="8641080" y="4160520"/>
            <a:ext cx="2331720" cy="1033272"/>
          </a:xfrm>
          <a:prstGeom prst="rect">
            <a:avLst/>
          </a:prstGeom>
          <a:solidFill>
            <a:srgbClr val="DDEFF7"/>
          </a:solidFill>
          <a:ln w="12700">
            <a:solidFill>
              <a:srgbClr val="DDEFF7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8" name="Text 6"/>
          <p:cNvSpPr/>
          <p:nvPr/>
        </p:nvSpPr>
        <p:spPr>
          <a:xfrm>
            <a:off x="8915400" y="4443984"/>
            <a:ext cx="17830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300" b="1" noProof="0" dirty="0">
                <a:solidFill>
                  <a:srgbClr val="0E75A8"/>
                </a:solidFill>
              </a:rPr>
              <a:t>INSERIR</a:t>
            </a:r>
            <a:endParaRPr lang="pt-BR" sz="1300" noProof="0" dirty="0"/>
          </a:p>
          <a:p>
            <a:pPr marL="0" indent="0" algn="ctr">
              <a:buNone/>
            </a:pPr>
            <a:r>
              <a:rPr lang="pt-BR" sz="1300" b="1" noProof="0" dirty="0">
                <a:solidFill>
                  <a:srgbClr val="0E75A8"/>
                </a:solidFill>
              </a:rPr>
              <a:t>LOGO DA IES</a:t>
            </a:r>
            <a:endParaRPr lang="pt-BR" sz="1300" noProof="0" dirty="0"/>
          </a:p>
        </p:txBody>
      </p:sp>
      <p:sp>
        <p:nvSpPr>
          <p:cNvPr id="9" name="Text 7"/>
          <p:cNvSpPr/>
          <p:nvPr/>
        </p:nvSpPr>
        <p:spPr>
          <a:xfrm>
            <a:off x="777240" y="4572000"/>
            <a:ext cx="3017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50" b="1" noProof="0" dirty="0">
                <a:solidFill>
                  <a:srgbClr val="0B4E73"/>
                </a:solidFill>
              </a:rPr>
              <a:t>Instituição de Ensino</a:t>
            </a:r>
            <a:endParaRPr lang="pt-BR" sz="850" noProof="0" dirty="0"/>
          </a:p>
        </p:txBody>
      </p:sp>
      <p:sp>
        <p:nvSpPr>
          <p:cNvPr id="10" name="Shape 8"/>
          <p:cNvSpPr/>
          <p:nvPr/>
        </p:nvSpPr>
        <p:spPr>
          <a:xfrm>
            <a:off x="777240" y="4782312"/>
            <a:ext cx="3017520" cy="438912"/>
          </a:xfrm>
          <a:prstGeom prst="rect">
            <a:avLst/>
          </a:prstGeom>
          <a:solidFill>
            <a:srgbClr val="FFFFFF"/>
          </a:solidFill>
          <a:ln w="9525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1" name="Text 9"/>
          <p:cNvSpPr/>
          <p:nvPr/>
        </p:nvSpPr>
        <p:spPr>
          <a:xfrm>
            <a:off x="841248" y="4873752"/>
            <a:ext cx="288950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pt-BR" sz="920" noProof="0" dirty="0">
                <a:solidFill>
                  <a:srgbClr val="777777"/>
                </a:solidFill>
              </a:rPr>
              <a:t>Preencher</a:t>
            </a:r>
            <a:endParaRPr lang="pt-BR" sz="920" noProof="0" dirty="0"/>
          </a:p>
        </p:txBody>
      </p:sp>
      <p:sp>
        <p:nvSpPr>
          <p:cNvPr id="12" name="Text 10"/>
          <p:cNvSpPr/>
          <p:nvPr/>
        </p:nvSpPr>
        <p:spPr>
          <a:xfrm>
            <a:off x="4069080" y="4572000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50" b="1" noProof="0" dirty="0">
                <a:solidFill>
                  <a:srgbClr val="0B4E73"/>
                </a:solidFill>
              </a:rPr>
              <a:t>Município / Regional</a:t>
            </a:r>
            <a:endParaRPr lang="pt-BR" sz="850" noProof="0" dirty="0"/>
          </a:p>
        </p:txBody>
      </p:sp>
      <p:sp>
        <p:nvSpPr>
          <p:cNvPr id="13" name="Shape 11"/>
          <p:cNvSpPr/>
          <p:nvPr/>
        </p:nvSpPr>
        <p:spPr>
          <a:xfrm>
            <a:off x="4069080" y="4782312"/>
            <a:ext cx="2560320" cy="438912"/>
          </a:xfrm>
          <a:prstGeom prst="rect">
            <a:avLst/>
          </a:prstGeom>
          <a:solidFill>
            <a:srgbClr val="FFFFFF"/>
          </a:solidFill>
          <a:ln w="9525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4" name="Text 12"/>
          <p:cNvSpPr/>
          <p:nvPr/>
        </p:nvSpPr>
        <p:spPr>
          <a:xfrm>
            <a:off x="4133088" y="4873752"/>
            <a:ext cx="243230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pt-BR" sz="920" noProof="0" dirty="0">
                <a:solidFill>
                  <a:srgbClr val="777777"/>
                </a:solidFill>
              </a:rPr>
              <a:t>Preencher</a:t>
            </a:r>
            <a:endParaRPr lang="pt-BR" sz="920" noProof="0" dirty="0"/>
          </a:p>
        </p:txBody>
      </p:sp>
      <p:sp>
        <p:nvSpPr>
          <p:cNvPr id="15" name="Text 13"/>
          <p:cNvSpPr/>
          <p:nvPr/>
        </p:nvSpPr>
        <p:spPr>
          <a:xfrm>
            <a:off x="777240" y="5440680"/>
            <a:ext cx="3017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50" b="1" noProof="0" dirty="0">
                <a:solidFill>
                  <a:srgbClr val="0B4E73"/>
                </a:solidFill>
              </a:rPr>
              <a:t>Responsável pelo envio</a:t>
            </a:r>
            <a:endParaRPr lang="pt-BR" sz="850" noProof="0" dirty="0"/>
          </a:p>
        </p:txBody>
      </p:sp>
      <p:sp>
        <p:nvSpPr>
          <p:cNvPr id="16" name="Shape 14"/>
          <p:cNvSpPr/>
          <p:nvPr/>
        </p:nvSpPr>
        <p:spPr>
          <a:xfrm>
            <a:off x="777240" y="5650992"/>
            <a:ext cx="3017520" cy="438912"/>
          </a:xfrm>
          <a:prstGeom prst="rect">
            <a:avLst/>
          </a:prstGeom>
          <a:solidFill>
            <a:srgbClr val="FFFFFF"/>
          </a:solidFill>
          <a:ln w="9525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7" name="Text 15"/>
          <p:cNvSpPr/>
          <p:nvPr/>
        </p:nvSpPr>
        <p:spPr>
          <a:xfrm>
            <a:off x="841248" y="5742432"/>
            <a:ext cx="288950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pt-BR" sz="920" noProof="0" dirty="0">
                <a:solidFill>
                  <a:srgbClr val="777777"/>
                </a:solidFill>
              </a:rPr>
              <a:t>Preencher</a:t>
            </a:r>
            <a:endParaRPr lang="pt-BR" sz="920" noProof="0" dirty="0"/>
          </a:p>
        </p:txBody>
      </p:sp>
      <p:sp>
        <p:nvSpPr>
          <p:cNvPr id="18" name="Text 16"/>
          <p:cNvSpPr/>
          <p:nvPr/>
        </p:nvSpPr>
        <p:spPr>
          <a:xfrm>
            <a:off x="4069080" y="5440680"/>
            <a:ext cx="1645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50" b="1" noProof="0" dirty="0">
                <a:solidFill>
                  <a:srgbClr val="0B4E73"/>
                </a:solidFill>
              </a:rPr>
              <a:t>Data</a:t>
            </a:r>
            <a:endParaRPr lang="pt-BR" sz="850" noProof="0" dirty="0"/>
          </a:p>
        </p:txBody>
      </p:sp>
      <p:sp>
        <p:nvSpPr>
          <p:cNvPr id="19" name="Shape 17"/>
          <p:cNvSpPr/>
          <p:nvPr/>
        </p:nvSpPr>
        <p:spPr>
          <a:xfrm>
            <a:off x="4069080" y="5650992"/>
            <a:ext cx="1645920" cy="438912"/>
          </a:xfrm>
          <a:prstGeom prst="rect">
            <a:avLst/>
          </a:prstGeom>
          <a:solidFill>
            <a:srgbClr val="FFFFFF"/>
          </a:solidFill>
          <a:ln w="9525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0" name="Text 18"/>
          <p:cNvSpPr/>
          <p:nvPr/>
        </p:nvSpPr>
        <p:spPr>
          <a:xfrm>
            <a:off x="4133088" y="5742432"/>
            <a:ext cx="1517904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pt-BR" sz="920" noProof="0" dirty="0">
                <a:solidFill>
                  <a:srgbClr val="777777"/>
                </a:solidFill>
              </a:rPr>
              <a:t>Preencher</a:t>
            </a:r>
            <a:endParaRPr lang="pt-BR" sz="920" noProof="0" dirty="0"/>
          </a:p>
        </p:txBody>
      </p:sp>
      <p:sp>
        <p:nvSpPr>
          <p:cNvPr id="21" name="Shape 19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9525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2" name="Text 20"/>
          <p:cNvSpPr/>
          <p:nvPr/>
        </p:nvSpPr>
        <p:spPr>
          <a:xfrm>
            <a:off x="502920" y="6519672"/>
            <a:ext cx="8961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750" noProof="0" dirty="0">
                <a:solidFill>
                  <a:srgbClr val="7A7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Modelo de apresentação | Candidatura de IES ao Fórum de Docentes e Discentes do </a:t>
            </a:r>
            <a:r>
              <a:rPr lang="pt-BR" sz="750" noProof="0" dirty="0" err="1">
                <a:solidFill>
                  <a:srgbClr val="7A7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Crea-PR</a:t>
            </a:r>
            <a:endParaRPr lang="pt-BR" sz="750" noProof="0" dirty="0"/>
          </a:p>
        </p:txBody>
      </p:sp>
      <p:sp>
        <p:nvSpPr>
          <p:cNvPr id="23" name="Text 21"/>
          <p:cNvSpPr/>
          <p:nvPr/>
        </p:nvSpPr>
        <p:spPr>
          <a:xfrm>
            <a:off x="10789920" y="651967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pt-BR" sz="750" noProof="0" dirty="0">
                <a:solidFill>
                  <a:srgbClr val="7A7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pt-BR" sz="750" noProof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10896"/>
            <a:ext cx="8869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400" b="1" noProof="0" dirty="0">
                <a:solidFill>
                  <a:srgbClr val="0B4E7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Orientações de preenchimento</a:t>
            </a:r>
            <a:endParaRPr lang="pt-BR" sz="2400" noProof="0" dirty="0"/>
          </a:p>
        </p:txBody>
      </p:sp>
      <p:sp>
        <p:nvSpPr>
          <p:cNvPr id="3" name="Text 1"/>
          <p:cNvSpPr/>
          <p:nvPr/>
        </p:nvSpPr>
        <p:spPr>
          <a:xfrm>
            <a:off x="521208" y="777240"/>
            <a:ext cx="9326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000" noProof="0" dirty="0">
                <a:solidFill>
                  <a:srgbClr val="5959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IES poderá adequar as cores do modelo à sua identidade visual.</a:t>
            </a:r>
            <a:endParaRPr lang="pt-BR" sz="1000" noProof="0" dirty="0"/>
          </a:p>
        </p:txBody>
      </p:sp>
      <p:sp>
        <p:nvSpPr>
          <p:cNvPr id="4" name="Shape 2"/>
          <p:cNvSpPr/>
          <p:nvPr/>
        </p:nvSpPr>
        <p:spPr>
          <a:xfrm>
            <a:off x="10259568" y="310896"/>
            <a:ext cx="1417320" cy="512064"/>
          </a:xfrm>
          <a:prstGeom prst="rect">
            <a:avLst/>
          </a:prstGeom>
          <a:solidFill>
            <a:srgbClr val="DDEFF7"/>
          </a:solidFill>
          <a:ln w="12700">
            <a:solidFill>
              <a:srgbClr val="DDEFF7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5" name="Text 3"/>
          <p:cNvSpPr/>
          <p:nvPr/>
        </p:nvSpPr>
        <p:spPr>
          <a:xfrm>
            <a:off x="10369296" y="475488"/>
            <a:ext cx="1188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800" b="1" noProof="0" dirty="0">
                <a:solidFill>
                  <a:srgbClr val="0E75A8"/>
                </a:solidFill>
              </a:rPr>
              <a:t>LOGO IES</a:t>
            </a:r>
            <a:endParaRPr lang="pt-BR" sz="800" noProof="0" dirty="0"/>
          </a:p>
        </p:txBody>
      </p:sp>
      <p:sp>
        <p:nvSpPr>
          <p:cNvPr id="6" name="Shape 4"/>
          <p:cNvSpPr/>
          <p:nvPr/>
        </p:nvSpPr>
        <p:spPr>
          <a:xfrm>
            <a:off x="594360" y="1325880"/>
            <a:ext cx="11018520" cy="960120"/>
          </a:xfrm>
          <a:prstGeom prst="rect">
            <a:avLst/>
          </a:prstGeom>
          <a:solidFill>
            <a:srgbClr val="DDEFF7"/>
          </a:solidFill>
          <a:ln w="12700">
            <a:solidFill>
              <a:srgbClr val="DDEFF7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7" name="Text 5"/>
          <p:cNvSpPr/>
          <p:nvPr/>
        </p:nvSpPr>
        <p:spPr>
          <a:xfrm>
            <a:off x="804672" y="1536192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400" b="1" noProof="0" dirty="0">
                <a:solidFill>
                  <a:srgbClr val="0B4E73"/>
                </a:solidFill>
              </a:rPr>
              <a:t>Regra central</a:t>
            </a:r>
            <a:endParaRPr lang="pt-BR" sz="1400" noProof="0" dirty="0"/>
          </a:p>
        </p:txBody>
      </p:sp>
      <p:sp>
        <p:nvSpPr>
          <p:cNvPr id="8" name="Text 6"/>
          <p:cNvSpPr/>
          <p:nvPr/>
        </p:nvSpPr>
        <p:spPr>
          <a:xfrm>
            <a:off x="2743200" y="1508760"/>
            <a:ext cx="8458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pt-BR" sz="1300" b="1" noProof="0" dirty="0">
                <a:solidFill>
                  <a:srgbClr val="0B4E73"/>
                </a:solidFill>
              </a:rPr>
              <a:t>Deverão ser incluídas, no mínimo, 2 (duas) fotografias de cada ambiente ou estrutura apresentada.</a:t>
            </a:r>
            <a:endParaRPr lang="pt-BR" sz="1300" noProof="0" dirty="0"/>
          </a:p>
        </p:txBody>
      </p:sp>
      <p:sp>
        <p:nvSpPr>
          <p:cNvPr id="9" name="Text 7"/>
          <p:cNvSpPr/>
          <p:nvPr/>
        </p:nvSpPr>
        <p:spPr>
          <a:xfrm>
            <a:off x="594360" y="269748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800" b="1" noProof="0" dirty="0">
                <a:solidFill>
                  <a:srgbClr val="0B4E73"/>
                </a:solidFill>
              </a:rPr>
              <a:t>Itens mínimos da apresentação</a:t>
            </a:r>
            <a:endParaRPr lang="pt-BR" sz="1800" noProof="0" dirty="0"/>
          </a:p>
        </p:txBody>
      </p:sp>
      <p:sp>
        <p:nvSpPr>
          <p:cNvPr id="10" name="Text 8"/>
          <p:cNvSpPr/>
          <p:nvPr/>
        </p:nvSpPr>
        <p:spPr>
          <a:xfrm>
            <a:off x="777240" y="3136392"/>
            <a:ext cx="1028700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127000" indent="-127000">
              <a:buSzPct val="100000"/>
              <a:buChar char="•"/>
            </a:pPr>
            <a:r>
              <a:rPr lang="pt-BR" sz="1500" noProof="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Logo de identificação da instituição;</a:t>
            </a:r>
            <a:endParaRPr lang="pt-BR" sz="1500" noProof="0" dirty="0"/>
          </a:p>
          <a:p>
            <a:pPr marL="127000" indent="-127000">
              <a:buSzPct val="100000"/>
              <a:buChar char="•"/>
            </a:pPr>
            <a:r>
              <a:rPr lang="pt-BR" sz="1500" noProof="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Fotografias gerais de cada ambiente e estrutura ofertada;</a:t>
            </a:r>
            <a:endParaRPr lang="pt-BR" sz="1500" noProof="0" dirty="0"/>
          </a:p>
          <a:p>
            <a:pPr marL="127000" indent="-127000">
              <a:buSzPct val="100000"/>
              <a:buChar char="•"/>
            </a:pPr>
            <a:r>
              <a:rPr lang="pt-BR" sz="1500" noProof="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Informações técnicas que demonstrem capacidade, conforto, segurança, acessibilidade e recursos disponíveis;</a:t>
            </a:r>
            <a:endParaRPr lang="pt-BR" sz="1500" noProof="0" dirty="0"/>
          </a:p>
          <a:p>
            <a:pPr marL="127000" indent="-127000">
              <a:buSzPct val="100000"/>
              <a:buChar char="•"/>
            </a:pPr>
            <a:r>
              <a:rPr lang="pt-BR" sz="1500" noProof="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Outras informações consideradas relevantes para comprovação das condições oferecidas.</a:t>
            </a:r>
            <a:endParaRPr lang="pt-BR" sz="1500" noProof="0" dirty="0"/>
          </a:p>
        </p:txBody>
      </p:sp>
      <p:sp>
        <p:nvSpPr>
          <p:cNvPr id="11" name="Shape 9"/>
          <p:cNvSpPr/>
          <p:nvPr/>
        </p:nvSpPr>
        <p:spPr>
          <a:xfrm>
            <a:off x="594360" y="5074920"/>
            <a:ext cx="11018520" cy="594360"/>
          </a:xfrm>
          <a:prstGeom prst="rect">
            <a:avLst/>
          </a:prstGeom>
          <a:solidFill>
            <a:srgbClr val="F2F5F7"/>
          </a:solidFill>
          <a:ln w="1270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2" name="Text 10"/>
          <p:cNvSpPr/>
          <p:nvPr/>
        </p:nvSpPr>
        <p:spPr>
          <a:xfrm>
            <a:off x="822960" y="5285232"/>
            <a:ext cx="10515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00" noProof="0" dirty="0">
                <a:solidFill>
                  <a:srgbClr val="595959"/>
                </a:solidFill>
              </a:rPr>
              <a:t>Dica: duplicar os slides de ambiente sempre que houver mais de um espaço semelhante a demonstrar.</a:t>
            </a:r>
            <a:endParaRPr lang="pt-BR" sz="1100" noProof="0" dirty="0"/>
          </a:p>
        </p:txBody>
      </p:sp>
      <p:sp>
        <p:nvSpPr>
          <p:cNvPr id="13" name="Shape 11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9525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4" name="Text 12"/>
          <p:cNvSpPr/>
          <p:nvPr/>
        </p:nvSpPr>
        <p:spPr>
          <a:xfrm>
            <a:off x="502920" y="6519672"/>
            <a:ext cx="8961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750" noProof="0" dirty="0">
                <a:solidFill>
                  <a:srgbClr val="7A7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Modelo de apresentação | Candidatura de IES ao Fórum de Docentes e Discentes do </a:t>
            </a:r>
            <a:r>
              <a:rPr lang="pt-BR" sz="750" noProof="0" dirty="0" err="1">
                <a:solidFill>
                  <a:srgbClr val="7A7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Crea-PR</a:t>
            </a:r>
            <a:endParaRPr lang="pt-BR" sz="750" noProof="0" dirty="0"/>
          </a:p>
        </p:txBody>
      </p:sp>
      <p:sp>
        <p:nvSpPr>
          <p:cNvPr id="15" name="Text 13"/>
          <p:cNvSpPr/>
          <p:nvPr/>
        </p:nvSpPr>
        <p:spPr>
          <a:xfrm>
            <a:off x="10789920" y="651967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pt-BR" sz="750" noProof="0" dirty="0">
                <a:solidFill>
                  <a:srgbClr val="7A7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pt-BR" sz="750" noProof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10896"/>
            <a:ext cx="8869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400" b="1" noProof="0" dirty="0">
                <a:solidFill>
                  <a:srgbClr val="0B4E7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Identificação da instituição</a:t>
            </a:r>
            <a:endParaRPr lang="pt-BR" sz="2400" noProof="0" dirty="0"/>
          </a:p>
        </p:txBody>
      </p:sp>
      <p:sp>
        <p:nvSpPr>
          <p:cNvPr id="3" name="Text 1"/>
          <p:cNvSpPr/>
          <p:nvPr/>
        </p:nvSpPr>
        <p:spPr>
          <a:xfrm>
            <a:off x="521208" y="777240"/>
            <a:ext cx="9326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000" noProof="0" dirty="0">
                <a:solidFill>
                  <a:srgbClr val="5959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Preencher os dados institucionais da candidatura.</a:t>
            </a:r>
            <a:endParaRPr lang="pt-BR" sz="1000" noProof="0" dirty="0"/>
          </a:p>
        </p:txBody>
      </p:sp>
      <p:sp>
        <p:nvSpPr>
          <p:cNvPr id="4" name="Shape 2"/>
          <p:cNvSpPr/>
          <p:nvPr/>
        </p:nvSpPr>
        <p:spPr>
          <a:xfrm>
            <a:off x="10259568" y="310896"/>
            <a:ext cx="1417320" cy="512064"/>
          </a:xfrm>
          <a:prstGeom prst="rect">
            <a:avLst/>
          </a:prstGeom>
          <a:solidFill>
            <a:srgbClr val="DDEFF7"/>
          </a:solidFill>
          <a:ln w="12700">
            <a:solidFill>
              <a:srgbClr val="DDEFF7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5" name="Text 3"/>
          <p:cNvSpPr/>
          <p:nvPr/>
        </p:nvSpPr>
        <p:spPr>
          <a:xfrm>
            <a:off x="10369296" y="475488"/>
            <a:ext cx="1188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800" b="1" noProof="0" dirty="0">
                <a:solidFill>
                  <a:srgbClr val="0E75A8"/>
                </a:solidFill>
              </a:rPr>
              <a:t>LOGO IES</a:t>
            </a:r>
            <a:endParaRPr lang="pt-BR" sz="800" noProof="0" dirty="0"/>
          </a:p>
        </p:txBody>
      </p:sp>
      <p:sp>
        <p:nvSpPr>
          <p:cNvPr id="6" name="Shape 4"/>
          <p:cNvSpPr/>
          <p:nvPr/>
        </p:nvSpPr>
        <p:spPr>
          <a:xfrm>
            <a:off x="594360" y="1280160"/>
            <a:ext cx="2743200" cy="2011680"/>
          </a:xfrm>
          <a:prstGeom prst="rect">
            <a:avLst/>
          </a:prstGeom>
          <a:solidFill>
            <a:srgbClr val="DDEFF7"/>
          </a:solidFill>
          <a:ln w="12700">
            <a:solidFill>
              <a:srgbClr val="DDEFF7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7" name="Text 5"/>
          <p:cNvSpPr/>
          <p:nvPr/>
        </p:nvSpPr>
        <p:spPr>
          <a:xfrm>
            <a:off x="960120" y="2084832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600" b="1" noProof="0" dirty="0">
                <a:solidFill>
                  <a:srgbClr val="0E75A8"/>
                </a:solidFill>
              </a:rPr>
              <a:t>LOGO DA IES</a:t>
            </a:r>
            <a:endParaRPr lang="pt-BR" sz="1600" noProof="0" dirty="0"/>
          </a:p>
        </p:txBody>
      </p:sp>
      <p:sp>
        <p:nvSpPr>
          <p:cNvPr id="8" name="Text 6"/>
          <p:cNvSpPr/>
          <p:nvPr/>
        </p:nvSpPr>
        <p:spPr>
          <a:xfrm>
            <a:off x="3703320" y="1298448"/>
            <a:ext cx="7406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50" b="1" noProof="0" dirty="0">
                <a:solidFill>
                  <a:srgbClr val="0B4E73"/>
                </a:solidFill>
              </a:rPr>
              <a:t>Nome completo da Instituição de Ensino</a:t>
            </a:r>
            <a:endParaRPr lang="pt-BR" sz="850" noProof="0" dirty="0"/>
          </a:p>
        </p:txBody>
      </p:sp>
      <p:sp>
        <p:nvSpPr>
          <p:cNvPr id="9" name="Shape 7"/>
          <p:cNvSpPr/>
          <p:nvPr/>
        </p:nvSpPr>
        <p:spPr>
          <a:xfrm>
            <a:off x="3703320" y="1508760"/>
            <a:ext cx="7406640" cy="393192"/>
          </a:xfrm>
          <a:prstGeom prst="rect">
            <a:avLst/>
          </a:prstGeom>
          <a:solidFill>
            <a:srgbClr val="FFFFFF"/>
          </a:solidFill>
          <a:ln w="9525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0" name="Text 8"/>
          <p:cNvSpPr/>
          <p:nvPr/>
        </p:nvSpPr>
        <p:spPr>
          <a:xfrm>
            <a:off x="3767328" y="1600200"/>
            <a:ext cx="7278624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pt-BR" sz="920" noProof="0" dirty="0">
                <a:solidFill>
                  <a:srgbClr val="777777"/>
                </a:solidFill>
              </a:rPr>
              <a:t>Preencher</a:t>
            </a:r>
            <a:endParaRPr lang="pt-BR" sz="920" noProof="0" dirty="0"/>
          </a:p>
        </p:txBody>
      </p:sp>
      <p:sp>
        <p:nvSpPr>
          <p:cNvPr id="11" name="Text 9"/>
          <p:cNvSpPr/>
          <p:nvPr/>
        </p:nvSpPr>
        <p:spPr>
          <a:xfrm>
            <a:off x="3703320" y="1975104"/>
            <a:ext cx="3474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50" b="1" noProof="0" dirty="0">
                <a:solidFill>
                  <a:srgbClr val="0B4E73"/>
                </a:solidFill>
              </a:rPr>
              <a:t>Campus / Unidade proponente</a:t>
            </a:r>
            <a:endParaRPr lang="pt-BR" sz="850" noProof="0" dirty="0"/>
          </a:p>
        </p:txBody>
      </p:sp>
      <p:sp>
        <p:nvSpPr>
          <p:cNvPr id="12" name="Shape 10"/>
          <p:cNvSpPr/>
          <p:nvPr/>
        </p:nvSpPr>
        <p:spPr>
          <a:xfrm>
            <a:off x="3703320" y="2185416"/>
            <a:ext cx="3474720" cy="393192"/>
          </a:xfrm>
          <a:prstGeom prst="rect">
            <a:avLst/>
          </a:prstGeom>
          <a:solidFill>
            <a:srgbClr val="FFFFFF"/>
          </a:solidFill>
          <a:ln w="9525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3" name="Text 11"/>
          <p:cNvSpPr/>
          <p:nvPr/>
        </p:nvSpPr>
        <p:spPr>
          <a:xfrm>
            <a:off x="3767328" y="2276856"/>
            <a:ext cx="3346704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pt-BR" sz="920" noProof="0" dirty="0">
                <a:solidFill>
                  <a:srgbClr val="777777"/>
                </a:solidFill>
              </a:rPr>
              <a:t>Preencher</a:t>
            </a:r>
            <a:endParaRPr lang="pt-BR" sz="920" noProof="0" dirty="0"/>
          </a:p>
        </p:txBody>
      </p:sp>
      <p:sp>
        <p:nvSpPr>
          <p:cNvPr id="14" name="Text 12"/>
          <p:cNvSpPr/>
          <p:nvPr/>
        </p:nvSpPr>
        <p:spPr>
          <a:xfrm>
            <a:off x="7635240" y="1975104"/>
            <a:ext cx="3474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50" b="1" noProof="0" dirty="0">
                <a:solidFill>
                  <a:srgbClr val="0B4E73"/>
                </a:solidFill>
              </a:rPr>
              <a:t>Município</a:t>
            </a:r>
            <a:endParaRPr lang="pt-BR" sz="850" noProof="0" dirty="0"/>
          </a:p>
        </p:txBody>
      </p:sp>
      <p:sp>
        <p:nvSpPr>
          <p:cNvPr id="15" name="Shape 13"/>
          <p:cNvSpPr/>
          <p:nvPr/>
        </p:nvSpPr>
        <p:spPr>
          <a:xfrm>
            <a:off x="7635240" y="2185416"/>
            <a:ext cx="3474720" cy="393192"/>
          </a:xfrm>
          <a:prstGeom prst="rect">
            <a:avLst/>
          </a:prstGeom>
          <a:solidFill>
            <a:srgbClr val="FFFFFF"/>
          </a:solidFill>
          <a:ln w="9525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6" name="Text 14"/>
          <p:cNvSpPr/>
          <p:nvPr/>
        </p:nvSpPr>
        <p:spPr>
          <a:xfrm>
            <a:off x="7699248" y="2276856"/>
            <a:ext cx="3346704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pt-BR" sz="920" noProof="0" dirty="0">
                <a:solidFill>
                  <a:srgbClr val="777777"/>
                </a:solidFill>
              </a:rPr>
              <a:t>Preencher</a:t>
            </a:r>
            <a:endParaRPr lang="pt-BR" sz="920" noProof="0" dirty="0"/>
          </a:p>
        </p:txBody>
      </p:sp>
      <p:sp>
        <p:nvSpPr>
          <p:cNvPr id="17" name="Text 15"/>
          <p:cNvSpPr/>
          <p:nvPr/>
        </p:nvSpPr>
        <p:spPr>
          <a:xfrm>
            <a:off x="3703320" y="2651760"/>
            <a:ext cx="3474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50" b="1" noProof="0" dirty="0">
                <a:solidFill>
                  <a:srgbClr val="0B4E73"/>
                </a:solidFill>
              </a:rPr>
              <a:t>Regional do </a:t>
            </a:r>
            <a:r>
              <a:rPr lang="pt-BR" sz="850" b="1" noProof="0" dirty="0" err="1">
                <a:solidFill>
                  <a:srgbClr val="0B4E73"/>
                </a:solidFill>
              </a:rPr>
              <a:t>Crea-PR</a:t>
            </a:r>
            <a:endParaRPr lang="pt-BR" sz="850" noProof="0" dirty="0"/>
          </a:p>
        </p:txBody>
      </p:sp>
      <p:sp>
        <p:nvSpPr>
          <p:cNvPr id="18" name="Shape 16"/>
          <p:cNvSpPr/>
          <p:nvPr/>
        </p:nvSpPr>
        <p:spPr>
          <a:xfrm>
            <a:off x="3703320" y="2862072"/>
            <a:ext cx="3474720" cy="393192"/>
          </a:xfrm>
          <a:prstGeom prst="rect">
            <a:avLst/>
          </a:prstGeom>
          <a:solidFill>
            <a:srgbClr val="FFFFFF"/>
          </a:solidFill>
          <a:ln w="9525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9" name="Text 17"/>
          <p:cNvSpPr/>
          <p:nvPr/>
        </p:nvSpPr>
        <p:spPr>
          <a:xfrm>
            <a:off x="3767328" y="2953512"/>
            <a:ext cx="3346704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pt-BR" sz="920" noProof="0" dirty="0">
                <a:solidFill>
                  <a:srgbClr val="777777"/>
                </a:solidFill>
              </a:rPr>
              <a:t>Preencher</a:t>
            </a:r>
            <a:endParaRPr lang="pt-BR" sz="920" noProof="0" dirty="0"/>
          </a:p>
        </p:txBody>
      </p:sp>
      <p:sp>
        <p:nvSpPr>
          <p:cNvPr id="20" name="Text 18"/>
          <p:cNvSpPr/>
          <p:nvPr/>
        </p:nvSpPr>
        <p:spPr>
          <a:xfrm>
            <a:off x="7635240" y="2651760"/>
            <a:ext cx="3474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50" b="1" noProof="0" dirty="0">
                <a:solidFill>
                  <a:srgbClr val="0B4E73"/>
                </a:solidFill>
              </a:rPr>
              <a:t>Pessoa responsável / cargo</a:t>
            </a:r>
            <a:endParaRPr lang="pt-BR" sz="850" noProof="0" dirty="0"/>
          </a:p>
        </p:txBody>
      </p:sp>
      <p:sp>
        <p:nvSpPr>
          <p:cNvPr id="21" name="Shape 19"/>
          <p:cNvSpPr/>
          <p:nvPr/>
        </p:nvSpPr>
        <p:spPr>
          <a:xfrm>
            <a:off x="7635240" y="2862072"/>
            <a:ext cx="3474720" cy="393192"/>
          </a:xfrm>
          <a:prstGeom prst="rect">
            <a:avLst/>
          </a:prstGeom>
          <a:solidFill>
            <a:srgbClr val="FFFFFF"/>
          </a:solidFill>
          <a:ln w="9525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2" name="Text 20"/>
          <p:cNvSpPr/>
          <p:nvPr/>
        </p:nvSpPr>
        <p:spPr>
          <a:xfrm>
            <a:off x="7699248" y="2953512"/>
            <a:ext cx="3346704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pt-BR" sz="920" noProof="0" dirty="0">
                <a:solidFill>
                  <a:srgbClr val="777777"/>
                </a:solidFill>
              </a:rPr>
              <a:t>Preencher</a:t>
            </a:r>
            <a:endParaRPr lang="pt-BR" sz="920" noProof="0" dirty="0"/>
          </a:p>
        </p:txBody>
      </p:sp>
      <p:sp>
        <p:nvSpPr>
          <p:cNvPr id="23" name="Text 21"/>
          <p:cNvSpPr/>
          <p:nvPr/>
        </p:nvSpPr>
        <p:spPr>
          <a:xfrm>
            <a:off x="594360" y="3703320"/>
            <a:ext cx="5212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50" b="1" noProof="0" dirty="0">
                <a:solidFill>
                  <a:srgbClr val="0B4E73"/>
                </a:solidFill>
              </a:rPr>
              <a:t>Telefone / e-mail de contato</a:t>
            </a:r>
            <a:endParaRPr lang="pt-BR" sz="850" noProof="0" dirty="0"/>
          </a:p>
        </p:txBody>
      </p:sp>
      <p:sp>
        <p:nvSpPr>
          <p:cNvPr id="24" name="Shape 22"/>
          <p:cNvSpPr/>
          <p:nvPr/>
        </p:nvSpPr>
        <p:spPr>
          <a:xfrm>
            <a:off x="594360" y="3913632"/>
            <a:ext cx="5212080" cy="429768"/>
          </a:xfrm>
          <a:prstGeom prst="rect">
            <a:avLst/>
          </a:prstGeom>
          <a:solidFill>
            <a:srgbClr val="FFFFFF"/>
          </a:solidFill>
          <a:ln w="9525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5" name="Text 23"/>
          <p:cNvSpPr/>
          <p:nvPr/>
        </p:nvSpPr>
        <p:spPr>
          <a:xfrm>
            <a:off x="658368" y="4005072"/>
            <a:ext cx="5084064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pt-BR" sz="920" noProof="0" dirty="0">
                <a:solidFill>
                  <a:srgbClr val="777777"/>
                </a:solidFill>
              </a:rPr>
              <a:t>Preencher</a:t>
            </a:r>
            <a:endParaRPr lang="pt-BR" sz="920" noProof="0" dirty="0"/>
          </a:p>
        </p:txBody>
      </p:sp>
      <p:sp>
        <p:nvSpPr>
          <p:cNvPr id="26" name="Text 24"/>
          <p:cNvSpPr/>
          <p:nvPr/>
        </p:nvSpPr>
        <p:spPr>
          <a:xfrm>
            <a:off x="6080760" y="3703320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50" b="1" noProof="0" dirty="0">
                <a:solidFill>
                  <a:srgbClr val="0B4E73"/>
                </a:solidFill>
              </a:rPr>
              <a:t>Endereço do local proposto para o evento</a:t>
            </a:r>
            <a:endParaRPr lang="pt-BR" sz="850" noProof="0" dirty="0"/>
          </a:p>
        </p:txBody>
      </p:sp>
      <p:sp>
        <p:nvSpPr>
          <p:cNvPr id="27" name="Shape 25"/>
          <p:cNvSpPr/>
          <p:nvPr/>
        </p:nvSpPr>
        <p:spPr>
          <a:xfrm>
            <a:off x="6080760" y="3913632"/>
            <a:ext cx="5029200" cy="429768"/>
          </a:xfrm>
          <a:prstGeom prst="rect">
            <a:avLst/>
          </a:prstGeom>
          <a:solidFill>
            <a:srgbClr val="FFFFFF"/>
          </a:solidFill>
          <a:ln w="9525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8" name="Text 26"/>
          <p:cNvSpPr/>
          <p:nvPr/>
        </p:nvSpPr>
        <p:spPr>
          <a:xfrm>
            <a:off x="6144768" y="4005072"/>
            <a:ext cx="4901184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pt-BR" sz="920" noProof="0" dirty="0">
                <a:solidFill>
                  <a:srgbClr val="777777"/>
                </a:solidFill>
              </a:rPr>
              <a:t>Preencher</a:t>
            </a:r>
            <a:endParaRPr lang="pt-BR" sz="920" noProof="0" dirty="0"/>
          </a:p>
        </p:txBody>
      </p:sp>
      <p:sp>
        <p:nvSpPr>
          <p:cNvPr id="29" name="Text 27"/>
          <p:cNvSpPr/>
          <p:nvPr/>
        </p:nvSpPr>
        <p:spPr>
          <a:xfrm>
            <a:off x="594360" y="4645152"/>
            <a:ext cx="10515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50" b="1" noProof="0" dirty="0">
                <a:solidFill>
                  <a:srgbClr val="0B4E73"/>
                </a:solidFill>
              </a:rPr>
              <a:t>Resumo da candidatura</a:t>
            </a:r>
            <a:endParaRPr lang="pt-BR" sz="850" noProof="0" dirty="0"/>
          </a:p>
        </p:txBody>
      </p:sp>
      <p:sp>
        <p:nvSpPr>
          <p:cNvPr id="30" name="Shape 28"/>
          <p:cNvSpPr/>
          <p:nvPr/>
        </p:nvSpPr>
        <p:spPr>
          <a:xfrm>
            <a:off x="594360" y="4855464"/>
            <a:ext cx="10515600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1" name="Text 29"/>
          <p:cNvSpPr/>
          <p:nvPr/>
        </p:nvSpPr>
        <p:spPr>
          <a:xfrm>
            <a:off x="658368" y="4946904"/>
            <a:ext cx="10387584" cy="7772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pt-BR" sz="920" noProof="0" dirty="0">
                <a:solidFill>
                  <a:srgbClr val="777777"/>
                </a:solidFill>
              </a:rPr>
              <a:t>Apresentar brevemente a estrutura disponibilizada para sediar o Fórum.</a:t>
            </a:r>
            <a:endParaRPr lang="pt-BR" sz="920" noProof="0" dirty="0"/>
          </a:p>
        </p:txBody>
      </p:sp>
      <p:sp>
        <p:nvSpPr>
          <p:cNvPr id="32" name="Shape 30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9525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3" name="Text 31"/>
          <p:cNvSpPr/>
          <p:nvPr/>
        </p:nvSpPr>
        <p:spPr>
          <a:xfrm>
            <a:off x="502920" y="6519672"/>
            <a:ext cx="8961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750" noProof="0" dirty="0">
                <a:solidFill>
                  <a:srgbClr val="7A7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Modelo de apresentação | Candidatura de IES ao Fórum de Docentes e Discentes do </a:t>
            </a:r>
            <a:r>
              <a:rPr lang="pt-BR" sz="750" noProof="0" dirty="0" err="1">
                <a:solidFill>
                  <a:srgbClr val="7A7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Crea-PR</a:t>
            </a:r>
            <a:endParaRPr lang="pt-BR" sz="750" noProof="0" dirty="0"/>
          </a:p>
        </p:txBody>
      </p:sp>
      <p:sp>
        <p:nvSpPr>
          <p:cNvPr id="34" name="Text 32"/>
          <p:cNvSpPr/>
          <p:nvPr/>
        </p:nvSpPr>
        <p:spPr>
          <a:xfrm>
            <a:off x="10789920" y="651967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pt-BR" sz="750" noProof="0" dirty="0">
                <a:solidFill>
                  <a:srgbClr val="7A7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pt-BR" sz="750" noProof="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10896"/>
            <a:ext cx="8869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400" b="1" noProof="0" dirty="0">
                <a:solidFill>
                  <a:srgbClr val="0B4E7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Resumo dos espaços e estruturas ofertadas</a:t>
            </a:r>
            <a:endParaRPr lang="pt-BR" sz="2400" noProof="0" dirty="0"/>
          </a:p>
        </p:txBody>
      </p:sp>
      <p:sp>
        <p:nvSpPr>
          <p:cNvPr id="3" name="Text 1"/>
          <p:cNvSpPr/>
          <p:nvPr/>
        </p:nvSpPr>
        <p:spPr>
          <a:xfrm>
            <a:off x="521208" y="777240"/>
            <a:ext cx="9326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000" noProof="0" dirty="0">
                <a:solidFill>
                  <a:srgbClr val="5959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Indicar os ambientes que compõem a candidatura.</a:t>
            </a:r>
            <a:endParaRPr lang="pt-BR" sz="1000" noProof="0" dirty="0"/>
          </a:p>
        </p:txBody>
      </p:sp>
      <p:sp>
        <p:nvSpPr>
          <p:cNvPr id="4" name="Shape 2"/>
          <p:cNvSpPr/>
          <p:nvPr/>
        </p:nvSpPr>
        <p:spPr>
          <a:xfrm>
            <a:off x="10259568" y="310896"/>
            <a:ext cx="1417320" cy="512064"/>
          </a:xfrm>
          <a:prstGeom prst="rect">
            <a:avLst/>
          </a:prstGeom>
          <a:solidFill>
            <a:srgbClr val="DDEFF7"/>
          </a:solidFill>
          <a:ln w="12700">
            <a:solidFill>
              <a:srgbClr val="DDEFF7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5" name="Text 3"/>
          <p:cNvSpPr/>
          <p:nvPr/>
        </p:nvSpPr>
        <p:spPr>
          <a:xfrm>
            <a:off x="10369296" y="475488"/>
            <a:ext cx="1188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800" b="1" noProof="0" dirty="0">
                <a:solidFill>
                  <a:srgbClr val="0E75A8"/>
                </a:solidFill>
              </a:rPr>
              <a:t>LOGO IES</a:t>
            </a:r>
            <a:endParaRPr lang="pt-BR" sz="800" noProof="0" dirty="0"/>
          </a:p>
        </p:txBody>
      </p:sp>
      <p:sp>
        <p:nvSpPr>
          <p:cNvPr id="6" name="Shape 4"/>
          <p:cNvSpPr/>
          <p:nvPr/>
        </p:nvSpPr>
        <p:spPr>
          <a:xfrm>
            <a:off x="594360" y="1325880"/>
            <a:ext cx="2880360" cy="438912"/>
          </a:xfrm>
          <a:prstGeom prst="rect">
            <a:avLst/>
          </a:prstGeom>
          <a:solidFill>
            <a:srgbClr val="0B4E73"/>
          </a:solidFill>
          <a:ln w="63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7" name="Text 5"/>
          <p:cNvSpPr/>
          <p:nvPr/>
        </p:nvSpPr>
        <p:spPr>
          <a:xfrm>
            <a:off x="640080" y="1453896"/>
            <a:ext cx="2788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50" b="1" noProof="0" dirty="0">
                <a:solidFill>
                  <a:srgbClr val="FFFFFF"/>
                </a:solidFill>
              </a:rPr>
              <a:t>Ambiente / estrutura</a:t>
            </a:r>
            <a:endParaRPr lang="pt-BR" sz="850" noProof="0" dirty="0"/>
          </a:p>
        </p:txBody>
      </p:sp>
      <p:sp>
        <p:nvSpPr>
          <p:cNvPr id="8" name="Shape 6"/>
          <p:cNvSpPr/>
          <p:nvPr/>
        </p:nvSpPr>
        <p:spPr>
          <a:xfrm>
            <a:off x="3474720" y="1325880"/>
            <a:ext cx="1508760" cy="438912"/>
          </a:xfrm>
          <a:prstGeom prst="rect">
            <a:avLst/>
          </a:prstGeom>
          <a:solidFill>
            <a:srgbClr val="0B4E73"/>
          </a:solidFill>
          <a:ln w="63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9" name="Text 7"/>
          <p:cNvSpPr/>
          <p:nvPr/>
        </p:nvSpPr>
        <p:spPr>
          <a:xfrm>
            <a:off x="3520440" y="1453896"/>
            <a:ext cx="1417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50" b="1" noProof="0" dirty="0">
                <a:solidFill>
                  <a:srgbClr val="FFFFFF"/>
                </a:solidFill>
              </a:rPr>
              <a:t>Capacidade</a:t>
            </a:r>
            <a:endParaRPr lang="pt-BR" sz="850" noProof="0" dirty="0"/>
          </a:p>
        </p:txBody>
      </p:sp>
      <p:sp>
        <p:nvSpPr>
          <p:cNvPr id="10" name="Shape 8"/>
          <p:cNvSpPr/>
          <p:nvPr/>
        </p:nvSpPr>
        <p:spPr>
          <a:xfrm>
            <a:off x="4983480" y="1325880"/>
            <a:ext cx="1828800" cy="438912"/>
          </a:xfrm>
          <a:prstGeom prst="rect">
            <a:avLst/>
          </a:prstGeom>
          <a:solidFill>
            <a:srgbClr val="0B4E73"/>
          </a:solidFill>
          <a:ln w="63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1" name="Text 9"/>
          <p:cNvSpPr/>
          <p:nvPr/>
        </p:nvSpPr>
        <p:spPr>
          <a:xfrm>
            <a:off x="5029200" y="1453896"/>
            <a:ext cx="1737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50" b="1" noProof="0" dirty="0">
                <a:solidFill>
                  <a:srgbClr val="FFFFFF"/>
                </a:solidFill>
              </a:rPr>
              <a:t>Climatização</a:t>
            </a:r>
            <a:endParaRPr lang="pt-BR" sz="850" noProof="0" dirty="0"/>
          </a:p>
        </p:txBody>
      </p:sp>
      <p:sp>
        <p:nvSpPr>
          <p:cNvPr id="12" name="Shape 10"/>
          <p:cNvSpPr/>
          <p:nvPr/>
        </p:nvSpPr>
        <p:spPr>
          <a:xfrm>
            <a:off x="6812280" y="1325880"/>
            <a:ext cx="1828800" cy="438912"/>
          </a:xfrm>
          <a:prstGeom prst="rect">
            <a:avLst/>
          </a:prstGeom>
          <a:solidFill>
            <a:srgbClr val="0B4E73"/>
          </a:solidFill>
          <a:ln w="63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3" name="Text 11"/>
          <p:cNvSpPr/>
          <p:nvPr/>
        </p:nvSpPr>
        <p:spPr>
          <a:xfrm>
            <a:off x="6858000" y="1453896"/>
            <a:ext cx="1737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50" b="1" noProof="0" dirty="0">
                <a:solidFill>
                  <a:srgbClr val="FFFFFF"/>
                </a:solidFill>
              </a:rPr>
              <a:t>Audiovisual</a:t>
            </a:r>
            <a:endParaRPr lang="pt-BR" sz="850" noProof="0" dirty="0"/>
          </a:p>
        </p:txBody>
      </p:sp>
      <p:sp>
        <p:nvSpPr>
          <p:cNvPr id="14" name="Shape 12"/>
          <p:cNvSpPr/>
          <p:nvPr/>
        </p:nvSpPr>
        <p:spPr>
          <a:xfrm>
            <a:off x="8641080" y="1325880"/>
            <a:ext cx="2468880" cy="438912"/>
          </a:xfrm>
          <a:prstGeom prst="rect">
            <a:avLst/>
          </a:prstGeom>
          <a:solidFill>
            <a:srgbClr val="0B4E73"/>
          </a:solidFill>
          <a:ln w="63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5" name="Text 13"/>
          <p:cNvSpPr/>
          <p:nvPr/>
        </p:nvSpPr>
        <p:spPr>
          <a:xfrm>
            <a:off x="8686800" y="1453896"/>
            <a:ext cx="23774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50" b="1" noProof="0" dirty="0">
                <a:solidFill>
                  <a:srgbClr val="FFFFFF"/>
                </a:solidFill>
              </a:rPr>
              <a:t>Observações</a:t>
            </a:r>
            <a:endParaRPr lang="pt-BR" sz="850" noProof="0" dirty="0"/>
          </a:p>
        </p:txBody>
      </p:sp>
      <p:sp>
        <p:nvSpPr>
          <p:cNvPr id="16" name="Shape 14"/>
          <p:cNvSpPr/>
          <p:nvPr/>
        </p:nvSpPr>
        <p:spPr>
          <a:xfrm>
            <a:off x="594360" y="1764792"/>
            <a:ext cx="288036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7" name="Text 15"/>
          <p:cNvSpPr/>
          <p:nvPr/>
        </p:nvSpPr>
        <p:spPr>
          <a:xfrm>
            <a:off x="640080" y="1911096"/>
            <a:ext cx="2788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1F2933"/>
                </a:solidFill>
              </a:rPr>
              <a:t>Auditório principal</a:t>
            </a:r>
            <a:endParaRPr lang="pt-BR" sz="830" noProof="0" dirty="0"/>
          </a:p>
        </p:txBody>
      </p:sp>
      <p:sp>
        <p:nvSpPr>
          <p:cNvPr id="18" name="Shape 16"/>
          <p:cNvSpPr/>
          <p:nvPr/>
        </p:nvSpPr>
        <p:spPr>
          <a:xfrm>
            <a:off x="3474720" y="1764792"/>
            <a:ext cx="150876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9" name="Text 17"/>
          <p:cNvSpPr/>
          <p:nvPr/>
        </p:nvSpPr>
        <p:spPr>
          <a:xfrm>
            <a:off x="3520440" y="1911096"/>
            <a:ext cx="1417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8A8A8A"/>
                </a:solidFill>
              </a:rPr>
              <a:t>Preencher</a:t>
            </a:r>
            <a:endParaRPr lang="pt-BR" sz="830" noProof="0" dirty="0"/>
          </a:p>
        </p:txBody>
      </p:sp>
      <p:sp>
        <p:nvSpPr>
          <p:cNvPr id="20" name="Shape 18"/>
          <p:cNvSpPr/>
          <p:nvPr/>
        </p:nvSpPr>
        <p:spPr>
          <a:xfrm>
            <a:off x="4983480" y="1764792"/>
            <a:ext cx="182880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1" name="Text 19"/>
          <p:cNvSpPr/>
          <p:nvPr/>
        </p:nvSpPr>
        <p:spPr>
          <a:xfrm>
            <a:off x="5029200" y="1911096"/>
            <a:ext cx="17373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8A8A8A"/>
                </a:solidFill>
              </a:rPr>
              <a:t>Preencher</a:t>
            </a:r>
            <a:endParaRPr lang="pt-BR" sz="830" noProof="0" dirty="0"/>
          </a:p>
        </p:txBody>
      </p:sp>
      <p:sp>
        <p:nvSpPr>
          <p:cNvPr id="22" name="Shape 20"/>
          <p:cNvSpPr/>
          <p:nvPr/>
        </p:nvSpPr>
        <p:spPr>
          <a:xfrm>
            <a:off x="6812280" y="1764792"/>
            <a:ext cx="182880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3" name="Text 21"/>
          <p:cNvSpPr/>
          <p:nvPr/>
        </p:nvSpPr>
        <p:spPr>
          <a:xfrm>
            <a:off x="6858000" y="1911096"/>
            <a:ext cx="17373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8A8A8A"/>
                </a:solidFill>
              </a:rPr>
              <a:t>Preencher</a:t>
            </a:r>
            <a:endParaRPr lang="pt-BR" sz="830" noProof="0" dirty="0"/>
          </a:p>
        </p:txBody>
      </p:sp>
      <p:sp>
        <p:nvSpPr>
          <p:cNvPr id="24" name="Shape 22"/>
          <p:cNvSpPr/>
          <p:nvPr/>
        </p:nvSpPr>
        <p:spPr>
          <a:xfrm>
            <a:off x="8641080" y="1764792"/>
            <a:ext cx="246888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5" name="Text 23"/>
          <p:cNvSpPr/>
          <p:nvPr/>
        </p:nvSpPr>
        <p:spPr>
          <a:xfrm>
            <a:off x="8686800" y="1911096"/>
            <a:ext cx="23774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8A8A8A"/>
                </a:solidFill>
              </a:rPr>
              <a:t>Preencher</a:t>
            </a:r>
            <a:endParaRPr lang="pt-BR" sz="830" noProof="0" dirty="0"/>
          </a:p>
        </p:txBody>
      </p:sp>
      <p:sp>
        <p:nvSpPr>
          <p:cNvPr id="26" name="Shape 24"/>
          <p:cNvSpPr/>
          <p:nvPr/>
        </p:nvSpPr>
        <p:spPr>
          <a:xfrm>
            <a:off x="594360" y="2203704"/>
            <a:ext cx="2880360" cy="438912"/>
          </a:xfrm>
          <a:prstGeom prst="rect">
            <a:avLst/>
          </a:prstGeom>
          <a:solidFill>
            <a:srgbClr val="F2F5F7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7" name="Text 25"/>
          <p:cNvSpPr/>
          <p:nvPr/>
        </p:nvSpPr>
        <p:spPr>
          <a:xfrm>
            <a:off x="640080" y="2350008"/>
            <a:ext cx="2788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1F2933"/>
                </a:solidFill>
              </a:rPr>
              <a:t>Sala(s) para discentes/</a:t>
            </a:r>
            <a:r>
              <a:rPr lang="pt-BR" sz="830" noProof="0" dirty="0" err="1">
                <a:solidFill>
                  <a:srgbClr val="1F2933"/>
                </a:solidFill>
              </a:rPr>
              <a:t>CreaJr</a:t>
            </a:r>
            <a:endParaRPr lang="pt-BR" sz="830" noProof="0" dirty="0"/>
          </a:p>
        </p:txBody>
      </p:sp>
      <p:sp>
        <p:nvSpPr>
          <p:cNvPr id="28" name="Shape 26"/>
          <p:cNvSpPr/>
          <p:nvPr/>
        </p:nvSpPr>
        <p:spPr>
          <a:xfrm>
            <a:off x="3474720" y="2203704"/>
            <a:ext cx="1508760" cy="438912"/>
          </a:xfrm>
          <a:prstGeom prst="rect">
            <a:avLst/>
          </a:prstGeom>
          <a:solidFill>
            <a:srgbClr val="F2F5F7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9" name="Text 27"/>
          <p:cNvSpPr/>
          <p:nvPr/>
        </p:nvSpPr>
        <p:spPr>
          <a:xfrm>
            <a:off x="3520440" y="2350008"/>
            <a:ext cx="1417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8A8A8A"/>
                </a:solidFill>
              </a:rPr>
              <a:t>Preencher</a:t>
            </a:r>
            <a:endParaRPr lang="pt-BR" sz="830" noProof="0" dirty="0"/>
          </a:p>
        </p:txBody>
      </p:sp>
      <p:sp>
        <p:nvSpPr>
          <p:cNvPr id="30" name="Shape 28"/>
          <p:cNvSpPr/>
          <p:nvPr/>
        </p:nvSpPr>
        <p:spPr>
          <a:xfrm>
            <a:off x="4983480" y="2203704"/>
            <a:ext cx="1828800" cy="438912"/>
          </a:xfrm>
          <a:prstGeom prst="rect">
            <a:avLst/>
          </a:prstGeom>
          <a:solidFill>
            <a:srgbClr val="F2F5F7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1" name="Text 29"/>
          <p:cNvSpPr/>
          <p:nvPr/>
        </p:nvSpPr>
        <p:spPr>
          <a:xfrm>
            <a:off x="5029200" y="2350008"/>
            <a:ext cx="17373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8A8A8A"/>
                </a:solidFill>
              </a:rPr>
              <a:t>Preencher</a:t>
            </a:r>
            <a:endParaRPr lang="pt-BR" sz="830" noProof="0" dirty="0"/>
          </a:p>
        </p:txBody>
      </p:sp>
      <p:sp>
        <p:nvSpPr>
          <p:cNvPr id="32" name="Shape 30"/>
          <p:cNvSpPr/>
          <p:nvPr/>
        </p:nvSpPr>
        <p:spPr>
          <a:xfrm>
            <a:off x="6812280" y="2203704"/>
            <a:ext cx="1828800" cy="438912"/>
          </a:xfrm>
          <a:prstGeom prst="rect">
            <a:avLst/>
          </a:prstGeom>
          <a:solidFill>
            <a:srgbClr val="F2F5F7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3" name="Text 31"/>
          <p:cNvSpPr/>
          <p:nvPr/>
        </p:nvSpPr>
        <p:spPr>
          <a:xfrm>
            <a:off x="6858000" y="2350008"/>
            <a:ext cx="17373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8A8A8A"/>
                </a:solidFill>
              </a:rPr>
              <a:t>Preencher</a:t>
            </a:r>
            <a:endParaRPr lang="pt-BR" sz="830" noProof="0" dirty="0"/>
          </a:p>
        </p:txBody>
      </p:sp>
      <p:sp>
        <p:nvSpPr>
          <p:cNvPr id="34" name="Shape 32"/>
          <p:cNvSpPr/>
          <p:nvPr/>
        </p:nvSpPr>
        <p:spPr>
          <a:xfrm>
            <a:off x="8641080" y="2203704"/>
            <a:ext cx="2468880" cy="438912"/>
          </a:xfrm>
          <a:prstGeom prst="rect">
            <a:avLst/>
          </a:prstGeom>
          <a:solidFill>
            <a:srgbClr val="F2F5F7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5" name="Text 33"/>
          <p:cNvSpPr/>
          <p:nvPr/>
        </p:nvSpPr>
        <p:spPr>
          <a:xfrm>
            <a:off x="8686800" y="2350008"/>
            <a:ext cx="23774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8A8A8A"/>
                </a:solidFill>
              </a:rPr>
              <a:t>Preencher</a:t>
            </a:r>
            <a:endParaRPr lang="pt-BR" sz="830" noProof="0" dirty="0"/>
          </a:p>
        </p:txBody>
      </p:sp>
      <p:sp>
        <p:nvSpPr>
          <p:cNvPr id="36" name="Shape 34"/>
          <p:cNvSpPr/>
          <p:nvPr/>
        </p:nvSpPr>
        <p:spPr>
          <a:xfrm>
            <a:off x="594360" y="2642616"/>
            <a:ext cx="288036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7" name="Text 35"/>
          <p:cNvSpPr/>
          <p:nvPr/>
        </p:nvSpPr>
        <p:spPr>
          <a:xfrm>
            <a:off x="640080" y="2788920"/>
            <a:ext cx="2788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1F2933"/>
                </a:solidFill>
              </a:rPr>
              <a:t>Salas de apoio</a:t>
            </a:r>
            <a:endParaRPr lang="pt-BR" sz="830" noProof="0" dirty="0"/>
          </a:p>
        </p:txBody>
      </p:sp>
      <p:sp>
        <p:nvSpPr>
          <p:cNvPr id="38" name="Shape 36"/>
          <p:cNvSpPr/>
          <p:nvPr/>
        </p:nvSpPr>
        <p:spPr>
          <a:xfrm>
            <a:off x="3474720" y="2642616"/>
            <a:ext cx="150876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39" name="Text 37"/>
          <p:cNvSpPr/>
          <p:nvPr/>
        </p:nvSpPr>
        <p:spPr>
          <a:xfrm>
            <a:off x="3520440" y="2788920"/>
            <a:ext cx="1417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8A8A8A"/>
                </a:solidFill>
              </a:rPr>
              <a:t>Preencher</a:t>
            </a:r>
            <a:endParaRPr lang="pt-BR" sz="830" noProof="0" dirty="0"/>
          </a:p>
        </p:txBody>
      </p:sp>
      <p:sp>
        <p:nvSpPr>
          <p:cNvPr id="40" name="Shape 38"/>
          <p:cNvSpPr/>
          <p:nvPr/>
        </p:nvSpPr>
        <p:spPr>
          <a:xfrm>
            <a:off x="4983480" y="2642616"/>
            <a:ext cx="182880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41" name="Text 39"/>
          <p:cNvSpPr/>
          <p:nvPr/>
        </p:nvSpPr>
        <p:spPr>
          <a:xfrm>
            <a:off x="5029200" y="2788920"/>
            <a:ext cx="17373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8A8A8A"/>
                </a:solidFill>
              </a:rPr>
              <a:t>Preencher</a:t>
            </a:r>
            <a:endParaRPr lang="pt-BR" sz="830" noProof="0" dirty="0"/>
          </a:p>
        </p:txBody>
      </p:sp>
      <p:sp>
        <p:nvSpPr>
          <p:cNvPr id="42" name="Shape 40"/>
          <p:cNvSpPr/>
          <p:nvPr/>
        </p:nvSpPr>
        <p:spPr>
          <a:xfrm>
            <a:off x="6812280" y="2642616"/>
            <a:ext cx="182880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43" name="Text 41"/>
          <p:cNvSpPr/>
          <p:nvPr/>
        </p:nvSpPr>
        <p:spPr>
          <a:xfrm>
            <a:off x="6858000" y="2788920"/>
            <a:ext cx="17373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8A8A8A"/>
                </a:solidFill>
              </a:rPr>
              <a:t>Preencher</a:t>
            </a:r>
            <a:endParaRPr lang="pt-BR" sz="830" noProof="0" dirty="0"/>
          </a:p>
        </p:txBody>
      </p:sp>
      <p:sp>
        <p:nvSpPr>
          <p:cNvPr id="44" name="Shape 42"/>
          <p:cNvSpPr/>
          <p:nvPr/>
        </p:nvSpPr>
        <p:spPr>
          <a:xfrm>
            <a:off x="8641080" y="2642616"/>
            <a:ext cx="246888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45" name="Text 43"/>
          <p:cNvSpPr/>
          <p:nvPr/>
        </p:nvSpPr>
        <p:spPr>
          <a:xfrm>
            <a:off x="8686800" y="2788920"/>
            <a:ext cx="23774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8A8A8A"/>
                </a:solidFill>
              </a:rPr>
              <a:t>Preencher</a:t>
            </a:r>
            <a:endParaRPr lang="pt-BR" sz="830" noProof="0" dirty="0"/>
          </a:p>
        </p:txBody>
      </p:sp>
      <p:sp>
        <p:nvSpPr>
          <p:cNvPr id="46" name="Shape 44"/>
          <p:cNvSpPr/>
          <p:nvPr/>
        </p:nvSpPr>
        <p:spPr>
          <a:xfrm>
            <a:off x="594360" y="3081528"/>
            <a:ext cx="2880360" cy="438912"/>
          </a:xfrm>
          <a:prstGeom prst="rect">
            <a:avLst/>
          </a:prstGeom>
          <a:solidFill>
            <a:srgbClr val="F2F5F7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47" name="Text 45"/>
          <p:cNvSpPr/>
          <p:nvPr/>
        </p:nvSpPr>
        <p:spPr>
          <a:xfrm>
            <a:off x="640080" y="3227832"/>
            <a:ext cx="2788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1F2933"/>
                </a:solidFill>
              </a:rPr>
              <a:t>Halls / credenciamento</a:t>
            </a:r>
            <a:endParaRPr lang="pt-BR" sz="830" noProof="0" dirty="0"/>
          </a:p>
        </p:txBody>
      </p:sp>
      <p:sp>
        <p:nvSpPr>
          <p:cNvPr id="48" name="Shape 46"/>
          <p:cNvSpPr/>
          <p:nvPr/>
        </p:nvSpPr>
        <p:spPr>
          <a:xfrm>
            <a:off x="3474720" y="3081528"/>
            <a:ext cx="1508760" cy="438912"/>
          </a:xfrm>
          <a:prstGeom prst="rect">
            <a:avLst/>
          </a:prstGeom>
          <a:solidFill>
            <a:srgbClr val="F2F5F7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49" name="Text 47"/>
          <p:cNvSpPr/>
          <p:nvPr/>
        </p:nvSpPr>
        <p:spPr>
          <a:xfrm>
            <a:off x="3520440" y="3227832"/>
            <a:ext cx="1417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8A8A8A"/>
                </a:solidFill>
              </a:rPr>
              <a:t>Preencher</a:t>
            </a:r>
            <a:endParaRPr lang="pt-BR" sz="830" noProof="0" dirty="0"/>
          </a:p>
        </p:txBody>
      </p:sp>
      <p:sp>
        <p:nvSpPr>
          <p:cNvPr id="50" name="Shape 48"/>
          <p:cNvSpPr/>
          <p:nvPr/>
        </p:nvSpPr>
        <p:spPr>
          <a:xfrm>
            <a:off x="4983480" y="3081528"/>
            <a:ext cx="1828800" cy="438912"/>
          </a:xfrm>
          <a:prstGeom prst="rect">
            <a:avLst/>
          </a:prstGeom>
          <a:solidFill>
            <a:srgbClr val="F2F5F7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51" name="Text 49"/>
          <p:cNvSpPr/>
          <p:nvPr/>
        </p:nvSpPr>
        <p:spPr>
          <a:xfrm>
            <a:off x="5029200" y="3227832"/>
            <a:ext cx="17373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8A8A8A"/>
                </a:solidFill>
              </a:rPr>
              <a:t>Preencher</a:t>
            </a:r>
            <a:endParaRPr lang="pt-BR" sz="830" noProof="0" dirty="0"/>
          </a:p>
        </p:txBody>
      </p:sp>
      <p:sp>
        <p:nvSpPr>
          <p:cNvPr id="52" name="Shape 50"/>
          <p:cNvSpPr/>
          <p:nvPr/>
        </p:nvSpPr>
        <p:spPr>
          <a:xfrm>
            <a:off x="6812280" y="3081528"/>
            <a:ext cx="1828800" cy="438912"/>
          </a:xfrm>
          <a:prstGeom prst="rect">
            <a:avLst/>
          </a:prstGeom>
          <a:solidFill>
            <a:srgbClr val="F2F5F7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53" name="Text 51"/>
          <p:cNvSpPr/>
          <p:nvPr/>
        </p:nvSpPr>
        <p:spPr>
          <a:xfrm>
            <a:off x="6858000" y="3227832"/>
            <a:ext cx="17373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8A8A8A"/>
                </a:solidFill>
              </a:rPr>
              <a:t>Preencher</a:t>
            </a:r>
            <a:endParaRPr lang="pt-BR" sz="830" noProof="0" dirty="0"/>
          </a:p>
        </p:txBody>
      </p:sp>
      <p:sp>
        <p:nvSpPr>
          <p:cNvPr id="54" name="Shape 52"/>
          <p:cNvSpPr/>
          <p:nvPr/>
        </p:nvSpPr>
        <p:spPr>
          <a:xfrm>
            <a:off x="8641080" y="3081528"/>
            <a:ext cx="2468880" cy="438912"/>
          </a:xfrm>
          <a:prstGeom prst="rect">
            <a:avLst/>
          </a:prstGeom>
          <a:solidFill>
            <a:srgbClr val="F2F5F7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55" name="Text 53"/>
          <p:cNvSpPr/>
          <p:nvPr/>
        </p:nvSpPr>
        <p:spPr>
          <a:xfrm>
            <a:off x="8686800" y="3227832"/>
            <a:ext cx="23774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8A8A8A"/>
                </a:solidFill>
              </a:rPr>
              <a:t>Preencher</a:t>
            </a:r>
            <a:endParaRPr lang="pt-BR" sz="830" noProof="0" dirty="0"/>
          </a:p>
        </p:txBody>
      </p:sp>
      <p:sp>
        <p:nvSpPr>
          <p:cNvPr id="56" name="Shape 54"/>
          <p:cNvSpPr/>
          <p:nvPr/>
        </p:nvSpPr>
        <p:spPr>
          <a:xfrm>
            <a:off x="594360" y="3520440"/>
            <a:ext cx="288036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57" name="Text 55"/>
          <p:cNvSpPr/>
          <p:nvPr/>
        </p:nvSpPr>
        <p:spPr>
          <a:xfrm>
            <a:off x="640080" y="3666744"/>
            <a:ext cx="2788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1F2933"/>
                </a:solidFill>
              </a:rPr>
              <a:t>Sanitários / acessibilidade</a:t>
            </a:r>
            <a:endParaRPr lang="pt-BR" sz="830" noProof="0" dirty="0"/>
          </a:p>
        </p:txBody>
      </p:sp>
      <p:sp>
        <p:nvSpPr>
          <p:cNvPr id="58" name="Shape 56"/>
          <p:cNvSpPr/>
          <p:nvPr/>
        </p:nvSpPr>
        <p:spPr>
          <a:xfrm>
            <a:off x="3474720" y="3520440"/>
            <a:ext cx="150876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59" name="Text 57"/>
          <p:cNvSpPr/>
          <p:nvPr/>
        </p:nvSpPr>
        <p:spPr>
          <a:xfrm>
            <a:off x="3520440" y="3666744"/>
            <a:ext cx="1417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8A8A8A"/>
                </a:solidFill>
              </a:rPr>
              <a:t>Preencher</a:t>
            </a:r>
            <a:endParaRPr lang="pt-BR" sz="830" noProof="0" dirty="0"/>
          </a:p>
        </p:txBody>
      </p:sp>
      <p:sp>
        <p:nvSpPr>
          <p:cNvPr id="60" name="Shape 58"/>
          <p:cNvSpPr/>
          <p:nvPr/>
        </p:nvSpPr>
        <p:spPr>
          <a:xfrm>
            <a:off x="4983480" y="3520440"/>
            <a:ext cx="182880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61" name="Text 59"/>
          <p:cNvSpPr/>
          <p:nvPr/>
        </p:nvSpPr>
        <p:spPr>
          <a:xfrm>
            <a:off x="5029200" y="3666744"/>
            <a:ext cx="17373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8A8A8A"/>
                </a:solidFill>
              </a:rPr>
              <a:t>Preencher</a:t>
            </a:r>
            <a:endParaRPr lang="pt-BR" sz="830" noProof="0" dirty="0"/>
          </a:p>
        </p:txBody>
      </p:sp>
      <p:sp>
        <p:nvSpPr>
          <p:cNvPr id="62" name="Shape 60"/>
          <p:cNvSpPr/>
          <p:nvPr/>
        </p:nvSpPr>
        <p:spPr>
          <a:xfrm>
            <a:off x="6812280" y="3520440"/>
            <a:ext cx="182880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63" name="Text 61"/>
          <p:cNvSpPr/>
          <p:nvPr/>
        </p:nvSpPr>
        <p:spPr>
          <a:xfrm>
            <a:off x="6858000" y="3666744"/>
            <a:ext cx="17373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8A8A8A"/>
                </a:solidFill>
              </a:rPr>
              <a:t>Preencher</a:t>
            </a:r>
            <a:endParaRPr lang="pt-BR" sz="830" noProof="0" dirty="0"/>
          </a:p>
        </p:txBody>
      </p:sp>
      <p:sp>
        <p:nvSpPr>
          <p:cNvPr id="64" name="Shape 62"/>
          <p:cNvSpPr/>
          <p:nvPr/>
        </p:nvSpPr>
        <p:spPr>
          <a:xfrm>
            <a:off x="8641080" y="3520440"/>
            <a:ext cx="246888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65" name="Text 63"/>
          <p:cNvSpPr/>
          <p:nvPr/>
        </p:nvSpPr>
        <p:spPr>
          <a:xfrm>
            <a:off x="8686800" y="3666744"/>
            <a:ext cx="23774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8A8A8A"/>
                </a:solidFill>
              </a:rPr>
              <a:t>Preencher</a:t>
            </a:r>
            <a:endParaRPr lang="pt-BR" sz="830" noProof="0" dirty="0"/>
          </a:p>
        </p:txBody>
      </p:sp>
      <p:sp>
        <p:nvSpPr>
          <p:cNvPr id="66" name="Shape 64"/>
          <p:cNvSpPr/>
          <p:nvPr/>
        </p:nvSpPr>
        <p:spPr>
          <a:xfrm>
            <a:off x="594360" y="3959352"/>
            <a:ext cx="2880360" cy="438912"/>
          </a:xfrm>
          <a:prstGeom prst="rect">
            <a:avLst/>
          </a:prstGeom>
          <a:solidFill>
            <a:srgbClr val="F2F5F7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67" name="Text 65"/>
          <p:cNvSpPr/>
          <p:nvPr/>
        </p:nvSpPr>
        <p:spPr>
          <a:xfrm>
            <a:off x="640080" y="4105656"/>
            <a:ext cx="2788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1F2933"/>
                </a:solidFill>
              </a:rPr>
              <a:t>Estacionamento</a:t>
            </a:r>
            <a:endParaRPr lang="pt-BR" sz="830" noProof="0" dirty="0"/>
          </a:p>
        </p:txBody>
      </p:sp>
      <p:sp>
        <p:nvSpPr>
          <p:cNvPr id="68" name="Shape 66"/>
          <p:cNvSpPr/>
          <p:nvPr/>
        </p:nvSpPr>
        <p:spPr>
          <a:xfrm>
            <a:off x="3474720" y="3959352"/>
            <a:ext cx="1508760" cy="438912"/>
          </a:xfrm>
          <a:prstGeom prst="rect">
            <a:avLst/>
          </a:prstGeom>
          <a:solidFill>
            <a:srgbClr val="F2F5F7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69" name="Text 67"/>
          <p:cNvSpPr/>
          <p:nvPr/>
        </p:nvSpPr>
        <p:spPr>
          <a:xfrm>
            <a:off x="3520440" y="4105656"/>
            <a:ext cx="1417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8A8A8A"/>
                </a:solidFill>
              </a:rPr>
              <a:t>Preencher</a:t>
            </a:r>
            <a:endParaRPr lang="pt-BR" sz="830" noProof="0" dirty="0"/>
          </a:p>
        </p:txBody>
      </p:sp>
      <p:sp>
        <p:nvSpPr>
          <p:cNvPr id="70" name="Shape 68"/>
          <p:cNvSpPr/>
          <p:nvPr/>
        </p:nvSpPr>
        <p:spPr>
          <a:xfrm>
            <a:off x="4983480" y="3959352"/>
            <a:ext cx="1828800" cy="438912"/>
          </a:xfrm>
          <a:prstGeom prst="rect">
            <a:avLst/>
          </a:prstGeom>
          <a:solidFill>
            <a:srgbClr val="F2F5F7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71" name="Text 69"/>
          <p:cNvSpPr/>
          <p:nvPr/>
        </p:nvSpPr>
        <p:spPr>
          <a:xfrm>
            <a:off x="5029200" y="4105656"/>
            <a:ext cx="17373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8A8A8A"/>
                </a:solidFill>
              </a:rPr>
              <a:t>Preencher</a:t>
            </a:r>
            <a:endParaRPr lang="pt-BR" sz="830" noProof="0" dirty="0"/>
          </a:p>
        </p:txBody>
      </p:sp>
      <p:sp>
        <p:nvSpPr>
          <p:cNvPr id="72" name="Shape 70"/>
          <p:cNvSpPr/>
          <p:nvPr/>
        </p:nvSpPr>
        <p:spPr>
          <a:xfrm>
            <a:off x="6812280" y="3959352"/>
            <a:ext cx="1828800" cy="438912"/>
          </a:xfrm>
          <a:prstGeom prst="rect">
            <a:avLst/>
          </a:prstGeom>
          <a:solidFill>
            <a:srgbClr val="F2F5F7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73" name="Text 71"/>
          <p:cNvSpPr/>
          <p:nvPr/>
        </p:nvSpPr>
        <p:spPr>
          <a:xfrm>
            <a:off x="6858000" y="4105656"/>
            <a:ext cx="17373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8A8A8A"/>
                </a:solidFill>
              </a:rPr>
              <a:t>Preencher</a:t>
            </a:r>
            <a:endParaRPr lang="pt-BR" sz="830" noProof="0" dirty="0"/>
          </a:p>
        </p:txBody>
      </p:sp>
      <p:sp>
        <p:nvSpPr>
          <p:cNvPr id="74" name="Shape 72"/>
          <p:cNvSpPr/>
          <p:nvPr/>
        </p:nvSpPr>
        <p:spPr>
          <a:xfrm>
            <a:off x="8641080" y="3959352"/>
            <a:ext cx="2468880" cy="438912"/>
          </a:xfrm>
          <a:prstGeom prst="rect">
            <a:avLst/>
          </a:prstGeom>
          <a:solidFill>
            <a:srgbClr val="F2F5F7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75" name="Text 73"/>
          <p:cNvSpPr/>
          <p:nvPr/>
        </p:nvSpPr>
        <p:spPr>
          <a:xfrm>
            <a:off x="8686800" y="4105656"/>
            <a:ext cx="23774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8A8A8A"/>
                </a:solidFill>
              </a:rPr>
              <a:t>Preencher</a:t>
            </a:r>
            <a:endParaRPr lang="pt-BR" sz="830" noProof="0" dirty="0"/>
          </a:p>
        </p:txBody>
      </p:sp>
      <p:sp>
        <p:nvSpPr>
          <p:cNvPr id="76" name="Shape 74"/>
          <p:cNvSpPr/>
          <p:nvPr/>
        </p:nvSpPr>
        <p:spPr>
          <a:xfrm>
            <a:off x="594360" y="4398264"/>
            <a:ext cx="288036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77" name="Text 75"/>
          <p:cNvSpPr/>
          <p:nvPr/>
        </p:nvSpPr>
        <p:spPr>
          <a:xfrm>
            <a:off x="640080" y="4544568"/>
            <a:ext cx="2788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1F2933"/>
                </a:solidFill>
              </a:rPr>
              <a:t>Internet / energia</a:t>
            </a:r>
            <a:endParaRPr lang="pt-BR" sz="830" noProof="0" dirty="0"/>
          </a:p>
        </p:txBody>
      </p:sp>
      <p:sp>
        <p:nvSpPr>
          <p:cNvPr id="78" name="Shape 76"/>
          <p:cNvSpPr/>
          <p:nvPr/>
        </p:nvSpPr>
        <p:spPr>
          <a:xfrm>
            <a:off x="3474720" y="4398264"/>
            <a:ext cx="150876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79" name="Text 77"/>
          <p:cNvSpPr/>
          <p:nvPr/>
        </p:nvSpPr>
        <p:spPr>
          <a:xfrm>
            <a:off x="3520440" y="4544568"/>
            <a:ext cx="1417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8A8A8A"/>
                </a:solidFill>
              </a:rPr>
              <a:t>Preencher</a:t>
            </a:r>
            <a:endParaRPr lang="pt-BR" sz="830" noProof="0" dirty="0"/>
          </a:p>
        </p:txBody>
      </p:sp>
      <p:sp>
        <p:nvSpPr>
          <p:cNvPr id="80" name="Shape 78"/>
          <p:cNvSpPr/>
          <p:nvPr/>
        </p:nvSpPr>
        <p:spPr>
          <a:xfrm>
            <a:off x="4983480" y="4398264"/>
            <a:ext cx="182880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81" name="Text 79"/>
          <p:cNvSpPr/>
          <p:nvPr/>
        </p:nvSpPr>
        <p:spPr>
          <a:xfrm>
            <a:off x="5029200" y="4544568"/>
            <a:ext cx="17373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8A8A8A"/>
                </a:solidFill>
              </a:rPr>
              <a:t>Preencher</a:t>
            </a:r>
            <a:endParaRPr lang="pt-BR" sz="830" noProof="0" dirty="0"/>
          </a:p>
        </p:txBody>
      </p:sp>
      <p:sp>
        <p:nvSpPr>
          <p:cNvPr id="82" name="Shape 80"/>
          <p:cNvSpPr/>
          <p:nvPr/>
        </p:nvSpPr>
        <p:spPr>
          <a:xfrm>
            <a:off x="6812280" y="4398264"/>
            <a:ext cx="182880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83" name="Text 81"/>
          <p:cNvSpPr/>
          <p:nvPr/>
        </p:nvSpPr>
        <p:spPr>
          <a:xfrm>
            <a:off x="6858000" y="4544568"/>
            <a:ext cx="17373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8A8A8A"/>
                </a:solidFill>
              </a:rPr>
              <a:t>Preencher</a:t>
            </a:r>
            <a:endParaRPr lang="pt-BR" sz="830" noProof="0" dirty="0"/>
          </a:p>
        </p:txBody>
      </p:sp>
      <p:sp>
        <p:nvSpPr>
          <p:cNvPr id="84" name="Shape 82"/>
          <p:cNvSpPr/>
          <p:nvPr/>
        </p:nvSpPr>
        <p:spPr>
          <a:xfrm>
            <a:off x="8641080" y="4398264"/>
            <a:ext cx="246888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85" name="Text 83"/>
          <p:cNvSpPr/>
          <p:nvPr/>
        </p:nvSpPr>
        <p:spPr>
          <a:xfrm>
            <a:off x="8686800" y="4544568"/>
            <a:ext cx="23774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8A8A8A"/>
                </a:solidFill>
              </a:rPr>
              <a:t>Preencher</a:t>
            </a:r>
            <a:endParaRPr lang="pt-BR" sz="830" noProof="0" dirty="0"/>
          </a:p>
        </p:txBody>
      </p:sp>
      <p:sp>
        <p:nvSpPr>
          <p:cNvPr id="86" name="Shape 84"/>
          <p:cNvSpPr/>
          <p:nvPr/>
        </p:nvSpPr>
        <p:spPr>
          <a:xfrm>
            <a:off x="594360" y="4837176"/>
            <a:ext cx="2880360" cy="438912"/>
          </a:xfrm>
          <a:prstGeom prst="rect">
            <a:avLst/>
          </a:prstGeom>
          <a:solidFill>
            <a:srgbClr val="F2F5F7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87" name="Text 85"/>
          <p:cNvSpPr/>
          <p:nvPr/>
        </p:nvSpPr>
        <p:spPr>
          <a:xfrm>
            <a:off x="640080" y="4983480"/>
            <a:ext cx="2788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1F2933"/>
                </a:solidFill>
              </a:rPr>
              <a:t>Outros</a:t>
            </a:r>
            <a:endParaRPr lang="pt-BR" sz="830" noProof="0" dirty="0"/>
          </a:p>
        </p:txBody>
      </p:sp>
      <p:sp>
        <p:nvSpPr>
          <p:cNvPr id="88" name="Shape 86"/>
          <p:cNvSpPr/>
          <p:nvPr/>
        </p:nvSpPr>
        <p:spPr>
          <a:xfrm>
            <a:off x="3474720" y="4837176"/>
            <a:ext cx="1508760" cy="438912"/>
          </a:xfrm>
          <a:prstGeom prst="rect">
            <a:avLst/>
          </a:prstGeom>
          <a:solidFill>
            <a:srgbClr val="F2F5F7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89" name="Text 87"/>
          <p:cNvSpPr/>
          <p:nvPr/>
        </p:nvSpPr>
        <p:spPr>
          <a:xfrm>
            <a:off x="3520440" y="4983480"/>
            <a:ext cx="1417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8A8A8A"/>
                </a:solidFill>
              </a:rPr>
              <a:t>Preencher</a:t>
            </a:r>
            <a:endParaRPr lang="pt-BR" sz="830" noProof="0" dirty="0"/>
          </a:p>
        </p:txBody>
      </p:sp>
      <p:sp>
        <p:nvSpPr>
          <p:cNvPr id="90" name="Shape 88"/>
          <p:cNvSpPr/>
          <p:nvPr/>
        </p:nvSpPr>
        <p:spPr>
          <a:xfrm>
            <a:off x="4983480" y="4837176"/>
            <a:ext cx="1828800" cy="438912"/>
          </a:xfrm>
          <a:prstGeom prst="rect">
            <a:avLst/>
          </a:prstGeom>
          <a:solidFill>
            <a:srgbClr val="F2F5F7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91" name="Text 89"/>
          <p:cNvSpPr/>
          <p:nvPr/>
        </p:nvSpPr>
        <p:spPr>
          <a:xfrm>
            <a:off x="5029200" y="4983480"/>
            <a:ext cx="17373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8A8A8A"/>
                </a:solidFill>
              </a:rPr>
              <a:t>Preencher</a:t>
            </a:r>
            <a:endParaRPr lang="pt-BR" sz="830" noProof="0" dirty="0"/>
          </a:p>
        </p:txBody>
      </p:sp>
      <p:sp>
        <p:nvSpPr>
          <p:cNvPr id="92" name="Shape 90"/>
          <p:cNvSpPr/>
          <p:nvPr/>
        </p:nvSpPr>
        <p:spPr>
          <a:xfrm>
            <a:off x="6812280" y="4837176"/>
            <a:ext cx="1828800" cy="438912"/>
          </a:xfrm>
          <a:prstGeom prst="rect">
            <a:avLst/>
          </a:prstGeom>
          <a:solidFill>
            <a:srgbClr val="F2F5F7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93" name="Text 91"/>
          <p:cNvSpPr/>
          <p:nvPr/>
        </p:nvSpPr>
        <p:spPr>
          <a:xfrm>
            <a:off x="6858000" y="4983480"/>
            <a:ext cx="17373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8A8A8A"/>
                </a:solidFill>
              </a:rPr>
              <a:t>Preencher</a:t>
            </a:r>
            <a:endParaRPr lang="pt-BR" sz="830" noProof="0" dirty="0"/>
          </a:p>
        </p:txBody>
      </p:sp>
      <p:sp>
        <p:nvSpPr>
          <p:cNvPr id="94" name="Shape 92"/>
          <p:cNvSpPr/>
          <p:nvPr/>
        </p:nvSpPr>
        <p:spPr>
          <a:xfrm>
            <a:off x="8641080" y="4837176"/>
            <a:ext cx="2468880" cy="438912"/>
          </a:xfrm>
          <a:prstGeom prst="rect">
            <a:avLst/>
          </a:prstGeom>
          <a:solidFill>
            <a:srgbClr val="F2F5F7"/>
          </a:solidFill>
          <a:ln w="635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95" name="Text 93"/>
          <p:cNvSpPr/>
          <p:nvPr/>
        </p:nvSpPr>
        <p:spPr>
          <a:xfrm>
            <a:off x="8686800" y="4983480"/>
            <a:ext cx="23774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30" noProof="0" dirty="0">
                <a:solidFill>
                  <a:srgbClr val="8A8A8A"/>
                </a:solidFill>
              </a:rPr>
              <a:t>Preencher</a:t>
            </a:r>
            <a:endParaRPr lang="pt-BR" sz="830" noProof="0" dirty="0"/>
          </a:p>
        </p:txBody>
      </p:sp>
      <p:sp>
        <p:nvSpPr>
          <p:cNvPr id="96" name="Text 94"/>
          <p:cNvSpPr/>
          <p:nvPr/>
        </p:nvSpPr>
        <p:spPr>
          <a:xfrm>
            <a:off x="594360" y="5687568"/>
            <a:ext cx="1097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50" b="1" noProof="0" dirty="0">
                <a:solidFill>
                  <a:srgbClr val="0B4E73"/>
                </a:solidFill>
              </a:rPr>
              <a:t>Observação: inserir, nos slides seguintes, no mínimo 2 fotografias por ambiente ou estrutura listada.</a:t>
            </a:r>
            <a:endParaRPr lang="pt-BR" sz="1150" noProof="0" dirty="0"/>
          </a:p>
        </p:txBody>
      </p:sp>
      <p:sp>
        <p:nvSpPr>
          <p:cNvPr id="97" name="Shape 95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9525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98" name="Text 96"/>
          <p:cNvSpPr/>
          <p:nvPr/>
        </p:nvSpPr>
        <p:spPr>
          <a:xfrm>
            <a:off x="502920" y="6519672"/>
            <a:ext cx="8961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750" noProof="0" dirty="0">
                <a:solidFill>
                  <a:srgbClr val="7A7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Modelo de apresentação | Candidatura de IES ao Fórum de Docentes e Discentes do </a:t>
            </a:r>
            <a:r>
              <a:rPr lang="pt-BR" sz="750" noProof="0" dirty="0" err="1">
                <a:solidFill>
                  <a:srgbClr val="7A7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Crea-PR</a:t>
            </a:r>
            <a:endParaRPr lang="pt-BR" sz="750" noProof="0" dirty="0"/>
          </a:p>
        </p:txBody>
      </p:sp>
      <p:sp>
        <p:nvSpPr>
          <p:cNvPr id="99" name="Text 97"/>
          <p:cNvSpPr/>
          <p:nvPr/>
        </p:nvSpPr>
        <p:spPr>
          <a:xfrm>
            <a:off x="10789920" y="651967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pt-BR" sz="750" noProof="0" dirty="0">
                <a:solidFill>
                  <a:srgbClr val="7A7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pt-BR" sz="750" noProof="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10896"/>
            <a:ext cx="8869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400" b="1" noProof="0" dirty="0">
                <a:solidFill>
                  <a:srgbClr val="0B4E7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Auditório principal</a:t>
            </a:r>
            <a:endParaRPr lang="pt-BR" sz="2400" noProof="0" dirty="0"/>
          </a:p>
        </p:txBody>
      </p:sp>
      <p:sp>
        <p:nvSpPr>
          <p:cNvPr id="4" name="Shape 2"/>
          <p:cNvSpPr/>
          <p:nvPr/>
        </p:nvSpPr>
        <p:spPr>
          <a:xfrm>
            <a:off x="10259568" y="310896"/>
            <a:ext cx="1417320" cy="512064"/>
          </a:xfrm>
          <a:prstGeom prst="rect">
            <a:avLst/>
          </a:prstGeom>
          <a:solidFill>
            <a:srgbClr val="DDEFF7"/>
          </a:solidFill>
          <a:ln w="12700">
            <a:solidFill>
              <a:srgbClr val="DDEFF7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5" name="Text 3"/>
          <p:cNvSpPr/>
          <p:nvPr/>
        </p:nvSpPr>
        <p:spPr>
          <a:xfrm>
            <a:off x="10369296" y="475488"/>
            <a:ext cx="1188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800" b="1" noProof="0" dirty="0">
                <a:solidFill>
                  <a:srgbClr val="0E75A8"/>
                </a:solidFill>
              </a:rPr>
              <a:t>LOGO IES</a:t>
            </a:r>
            <a:endParaRPr lang="pt-BR" sz="800" noProof="0" dirty="0"/>
          </a:p>
        </p:txBody>
      </p:sp>
      <p:sp>
        <p:nvSpPr>
          <p:cNvPr id="6" name="Shape 4"/>
          <p:cNvSpPr/>
          <p:nvPr/>
        </p:nvSpPr>
        <p:spPr>
          <a:xfrm>
            <a:off x="594360" y="1298448"/>
            <a:ext cx="5440680" cy="2944368"/>
          </a:xfrm>
          <a:prstGeom prst="rect">
            <a:avLst/>
          </a:prstGeom>
          <a:solidFill>
            <a:srgbClr val="F8FAFB"/>
          </a:solidFill>
          <a:ln w="1397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7" name="Text 5"/>
          <p:cNvSpPr/>
          <p:nvPr/>
        </p:nvSpPr>
        <p:spPr>
          <a:xfrm>
            <a:off x="667512" y="2606040"/>
            <a:ext cx="5294376" cy="329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pt-BR" sz="1300" b="1" noProof="0" dirty="0">
                <a:solidFill>
                  <a:srgbClr val="7C879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FOTO 1 DO AMBIENTE</a:t>
            </a:r>
            <a:endParaRPr lang="pt-BR" sz="1300" noProof="0" dirty="0"/>
          </a:p>
        </p:txBody>
      </p:sp>
      <p:sp>
        <p:nvSpPr>
          <p:cNvPr id="8" name="Shape 6"/>
          <p:cNvSpPr/>
          <p:nvPr/>
        </p:nvSpPr>
        <p:spPr>
          <a:xfrm>
            <a:off x="6199632" y="1298448"/>
            <a:ext cx="5440680" cy="2944368"/>
          </a:xfrm>
          <a:prstGeom prst="rect">
            <a:avLst/>
          </a:prstGeom>
          <a:solidFill>
            <a:srgbClr val="F8FAFB"/>
          </a:solidFill>
          <a:ln w="1397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9" name="Text 7"/>
          <p:cNvSpPr/>
          <p:nvPr/>
        </p:nvSpPr>
        <p:spPr>
          <a:xfrm>
            <a:off x="6272784" y="2606040"/>
            <a:ext cx="5294376" cy="329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pt-BR" sz="1300" b="1" noProof="0" dirty="0">
                <a:solidFill>
                  <a:srgbClr val="7C879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FOTO 2 DO AMBIENTE</a:t>
            </a:r>
            <a:endParaRPr lang="pt-BR" sz="1300" noProof="0" dirty="0"/>
          </a:p>
        </p:txBody>
      </p:sp>
      <p:sp>
        <p:nvSpPr>
          <p:cNvPr id="10" name="Text 8"/>
          <p:cNvSpPr/>
          <p:nvPr/>
        </p:nvSpPr>
        <p:spPr>
          <a:xfrm>
            <a:off x="594360" y="448056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300" b="1" noProof="0" dirty="0">
                <a:solidFill>
                  <a:srgbClr val="0B4E73"/>
                </a:solidFill>
              </a:rPr>
              <a:t>Informações técnicas mínimas</a:t>
            </a:r>
            <a:endParaRPr lang="pt-BR" sz="1300" noProof="0" dirty="0"/>
          </a:p>
        </p:txBody>
      </p:sp>
      <p:sp>
        <p:nvSpPr>
          <p:cNvPr id="11" name="Text 9"/>
          <p:cNvSpPr/>
          <p:nvPr/>
        </p:nvSpPr>
        <p:spPr>
          <a:xfrm>
            <a:off x="658368" y="4773168"/>
            <a:ext cx="5257800" cy="12161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127000" indent="-127000">
              <a:buSzPct val="100000"/>
              <a:buChar char="•"/>
            </a:pPr>
            <a:r>
              <a:rPr lang="pt-BR" sz="1000" noProof="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Capacidade total de pessoas sentadas;</a:t>
            </a:r>
            <a:endParaRPr lang="pt-BR" sz="1000" noProof="0" dirty="0"/>
          </a:p>
          <a:p>
            <a:pPr marL="127000" indent="-127000">
              <a:buSzPct val="100000"/>
              <a:buChar char="•"/>
            </a:pPr>
            <a:r>
              <a:rPr lang="pt-BR" sz="1000" noProof="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Dimensões aproximadas do auditório e do palco;</a:t>
            </a:r>
            <a:endParaRPr lang="pt-BR" sz="1000" noProof="0" dirty="0"/>
          </a:p>
          <a:p>
            <a:pPr marL="127000" indent="-127000">
              <a:buSzPct val="100000"/>
              <a:buChar char="•"/>
            </a:pPr>
            <a:r>
              <a:rPr lang="pt-BR" sz="1000" noProof="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Tela, painel ou LED: dimensões e visibilidade;</a:t>
            </a:r>
            <a:endParaRPr lang="pt-BR" sz="1000" noProof="0" dirty="0"/>
          </a:p>
          <a:p>
            <a:pPr marL="127000" indent="-127000">
              <a:buSzPct val="100000"/>
              <a:buChar char="•"/>
            </a:pPr>
            <a:r>
              <a:rPr lang="pt-BR" sz="1000" noProof="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Sistema de som, microfones e operação técnica;</a:t>
            </a:r>
            <a:endParaRPr lang="pt-BR" sz="1000" noProof="0" dirty="0"/>
          </a:p>
          <a:p>
            <a:pPr marL="127000" indent="-127000">
              <a:buSzPct val="100000"/>
              <a:buChar char="•"/>
            </a:pPr>
            <a:r>
              <a:rPr lang="pt-BR" sz="1000" noProof="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Climatização, iluminação e acessibilidade.</a:t>
            </a:r>
            <a:endParaRPr lang="pt-BR" sz="1000" noProof="0" dirty="0"/>
          </a:p>
        </p:txBody>
      </p:sp>
      <p:sp>
        <p:nvSpPr>
          <p:cNvPr id="15" name="Shape 13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9525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6" name="Text 14"/>
          <p:cNvSpPr/>
          <p:nvPr/>
        </p:nvSpPr>
        <p:spPr>
          <a:xfrm>
            <a:off x="502920" y="6519672"/>
            <a:ext cx="8961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750" noProof="0" dirty="0">
                <a:solidFill>
                  <a:srgbClr val="7A7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Modelo de apresentação | Candidatura de IES ao Fórum de Docentes e Discentes do </a:t>
            </a:r>
            <a:r>
              <a:rPr lang="pt-BR" sz="750" noProof="0" dirty="0" err="1">
                <a:solidFill>
                  <a:srgbClr val="7A7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Crea-PR</a:t>
            </a:r>
            <a:endParaRPr lang="pt-BR" sz="750" noProof="0" dirty="0"/>
          </a:p>
        </p:txBody>
      </p:sp>
      <p:sp>
        <p:nvSpPr>
          <p:cNvPr id="17" name="Text 15"/>
          <p:cNvSpPr/>
          <p:nvPr/>
        </p:nvSpPr>
        <p:spPr>
          <a:xfrm>
            <a:off x="10789920" y="651967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pt-BR" sz="750" noProof="0" dirty="0">
                <a:solidFill>
                  <a:srgbClr val="7A7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pt-BR" sz="750" noProof="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10896"/>
            <a:ext cx="8869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400" b="1" noProof="0" dirty="0">
                <a:solidFill>
                  <a:srgbClr val="0B4E7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Sala(s) para programação discente / </a:t>
            </a:r>
            <a:r>
              <a:rPr lang="pt-BR" sz="2400" b="1" noProof="0" dirty="0" err="1">
                <a:solidFill>
                  <a:srgbClr val="0B4E7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CreaJr</a:t>
            </a:r>
            <a:endParaRPr lang="pt-BR" sz="2400" noProof="0" dirty="0"/>
          </a:p>
        </p:txBody>
      </p:sp>
      <p:sp>
        <p:nvSpPr>
          <p:cNvPr id="3" name="Text 1"/>
          <p:cNvSpPr/>
          <p:nvPr/>
        </p:nvSpPr>
        <p:spPr>
          <a:xfrm>
            <a:off x="521208" y="777240"/>
            <a:ext cx="9326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000" noProof="0" dirty="0">
                <a:solidFill>
                  <a:srgbClr val="5959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Usar este slide para sala única ou duplicar para cada sala ofertada.</a:t>
            </a:r>
            <a:endParaRPr lang="pt-BR" sz="1000" noProof="0" dirty="0"/>
          </a:p>
        </p:txBody>
      </p:sp>
      <p:sp>
        <p:nvSpPr>
          <p:cNvPr id="4" name="Shape 2"/>
          <p:cNvSpPr/>
          <p:nvPr/>
        </p:nvSpPr>
        <p:spPr>
          <a:xfrm>
            <a:off x="10259568" y="310896"/>
            <a:ext cx="1417320" cy="512064"/>
          </a:xfrm>
          <a:prstGeom prst="rect">
            <a:avLst/>
          </a:prstGeom>
          <a:solidFill>
            <a:srgbClr val="DDEFF7"/>
          </a:solidFill>
          <a:ln w="12700">
            <a:solidFill>
              <a:srgbClr val="DDEFF7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5" name="Text 3"/>
          <p:cNvSpPr/>
          <p:nvPr/>
        </p:nvSpPr>
        <p:spPr>
          <a:xfrm>
            <a:off x="10369296" y="475488"/>
            <a:ext cx="1188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800" b="1" noProof="0" dirty="0">
                <a:solidFill>
                  <a:srgbClr val="0E75A8"/>
                </a:solidFill>
              </a:rPr>
              <a:t>LOGO IES</a:t>
            </a:r>
            <a:endParaRPr lang="pt-BR" sz="800" noProof="0" dirty="0"/>
          </a:p>
        </p:txBody>
      </p:sp>
      <p:sp>
        <p:nvSpPr>
          <p:cNvPr id="6" name="Shape 4"/>
          <p:cNvSpPr/>
          <p:nvPr/>
        </p:nvSpPr>
        <p:spPr>
          <a:xfrm>
            <a:off x="594360" y="1298448"/>
            <a:ext cx="5440680" cy="2944368"/>
          </a:xfrm>
          <a:prstGeom prst="rect">
            <a:avLst/>
          </a:prstGeom>
          <a:solidFill>
            <a:srgbClr val="F8FAFB"/>
          </a:solidFill>
          <a:ln w="1397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7" name="Text 5"/>
          <p:cNvSpPr/>
          <p:nvPr/>
        </p:nvSpPr>
        <p:spPr>
          <a:xfrm>
            <a:off x="667512" y="2606040"/>
            <a:ext cx="5294376" cy="329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pt-BR" sz="1300" b="1" noProof="0" dirty="0">
                <a:solidFill>
                  <a:srgbClr val="7C879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FOTO 1 DO AMBIENTE</a:t>
            </a:r>
            <a:endParaRPr lang="pt-BR" sz="1300" noProof="0" dirty="0"/>
          </a:p>
        </p:txBody>
      </p:sp>
      <p:sp>
        <p:nvSpPr>
          <p:cNvPr id="8" name="Shape 6"/>
          <p:cNvSpPr/>
          <p:nvPr/>
        </p:nvSpPr>
        <p:spPr>
          <a:xfrm>
            <a:off x="6199632" y="1298448"/>
            <a:ext cx="5440680" cy="2944368"/>
          </a:xfrm>
          <a:prstGeom prst="rect">
            <a:avLst/>
          </a:prstGeom>
          <a:solidFill>
            <a:srgbClr val="F8FAFB"/>
          </a:solidFill>
          <a:ln w="1397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9" name="Text 7"/>
          <p:cNvSpPr/>
          <p:nvPr/>
        </p:nvSpPr>
        <p:spPr>
          <a:xfrm>
            <a:off x="6272784" y="2606040"/>
            <a:ext cx="5294376" cy="329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pt-BR" sz="1300" b="1" noProof="0" dirty="0">
                <a:solidFill>
                  <a:srgbClr val="7C879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FOTO 2 DO AMBIENTE</a:t>
            </a:r>
            <a:endParaRPr lang="pt-BR" sz="1300" noProof="0" dirty="0"/>
          </a:p>
        </p:txBody>
      </p:sp>
      <p:sp>
        <p:nvSpPr>
          <p:cNvPr id="10" name="Text 8"/>
          <p:cNvSpPr/>
          <p:nvPr/>
        </p:nvSpPr>
        <p:spPr>
          <a:xfrm>
            <a:off x="594360" y="448056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300" b="1" noProof="0" dirty="0">
                <a:solidFill>
                  <a:srgbClr val="0B4E73"/>
                </a:solidFill>
              </a:rPr>
              <a:t>Informações técnicas mínimas</a:t>
            </a:r>
            <a:endParaRPr lang="pt-BR" sz="1300" noProof="0" dirty="0"/>
          </a:p>
        </p:txBody>
      </p:sp>
      <p:sp>
        <p:nvSpPr>
          <p:cNvPr id="11" name="Text 9"/>
          <p:cNvSpPr/>
          <p:nvPr/>
        </p:nvSpPr>
        <p:spPr>
          <a:xfrm>
            <a:off x="658368" y="4773168"/>
            <a:ext cx="5257800" cy="12161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127000" indent="-127000">
              <a:buSzPct val="100000"/>
              <a:buChar char="•"/>
            </a:pPr>
            <a:r>
              <a:rPr lang="pt-BR" sz="1000" noProof="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Capacidade de cada sala;</a:t>
            </a:r>
            <a:endParaRPr lang="pt-BR" sz="1000" noProof="0" dirty="0"/>
          </a:p>
          <a:p>
            <a:pPr marL="127000" indent="-127000">
              <a:buSzPct val="100000"/>
              <a:buChar char="•"/>
            </a:pPr>
            <a:r>
              <a:rPr lang="pt-BR" sz="1000" noProof="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Configuração de cadeiras e mesas;</a:t>
            </a:r>
            <a:endParaRPr lang="pt-BR" sz="1000" noProof="0" dirty="0"/>
          </a:p>
          <a:p>
            <a:pPr marL="127000" indent="-127000">
              <a:buSzPct val="100000"/>
              <a:buChar char="•"/>
            </a:pPr>
            <a:r>
              <a:rPr lang="pt-BR" sz="1000" noProof="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Projetor, tela, som e microfones;</a:t>
            </a:r>
            <a:endParaRPr lang="pt-BR" sz="1000" noProof="0" dirty="0"/>
          </a:p>
          <a:p>
            <a:pPr marL="127000" indent="-127000">
              <a:buSzPct val="100000"/>
              <a:buChar char="•"/>
            </a:pPr>
            <a:r>
              <a:rPr lang="pt-BR" sz="1000" noProof="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Climatização, internet e acessibilidade</a:t>
            </a:r>
            <a:endParaRPr lang="pt-BR" sz="1000" noProof="0" dirty="0"/>
          </a:p>
        </p:txBody>
      </p:sp>
      <p:sp>
        <p:nvSpPr>
          <p:cNvPr id="15" name="Shape 13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9525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6" name="Text 14"/>
          <p:cNvSpPr/>
          <p:nvPr/>
        </p:nvSpPr>
        <p:spPr>
          <a:xfrm>
            <a:off x="502920" y="6519672"/>
            <a:ext cx="8961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750" noProof="0" dirty="0">
                <a:solidFill>
                  <a:srgbClr val="7A7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Modelo de apresentação | Candidatura de IES ao Fórum de Docentes e Discentes do </a:t>
            </a:r>
            <a:r>
              <a:rPr lang="pt-BR" sz="750" noProof="0" dirty="0" err="1">
                <a:solidFill>
                  <a:srgbClr val="7A7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Crea-PR</a:t>
            </a:r>
            <a:endParaRPr lang="pt-BR" sz="750" noProof="0" dirty="0"/>
          </a:p>
        </p:txBody>
      </p:sp>
      <p:sp>
        <p:nvSpPr>
          <p:cNvPr id="17" name="Text 15"/>
          <p:cNvSpPr/>
          <p:nvPr/>
        </p:nvSpPr>
        <p:spPr>
          <a:xfrm>
            <a:off x="10789920" y="651967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pt-BR" sz="750" noProof="0" dirty="0">
                <a:solidFill>
                  <a:srgbClr val="7A7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pt-BR" sz="750" noProof="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10896"/>
            <a:ext cx="8869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400" b="1" noProof="0" dirty="0">
                <a:solidFill>
                  <a:srgbClr val="0B4E7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Salas de apoio</a:t>
            </a:r>
            <a:endParaRPr lang="pt-BR" sz="2400" noProof="0" dirty="0"/>
          </a:p>
        </p:txBody>
      </p:sp>
      <p:sp>
        <p:nvSpPr>
          <p:cNvPr id="3" name="Text 1"/>
          <p:cNvSpPr/>
          <p:nvPr/>
        </p:nvSpPr>
        <p:spPr>
          <a:xfrm>
            <a:off x="521208" y="777240"/>
            <a:ext cx="9326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000" noProof="0" dirty="0">
                <a:solidFill>
                  <a:srgbClr val="5959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Informar salas para organização, palestrantes, equipe técnica ou reuniões.</a:t>
            </a:r>
            <a:endParaRPr lang="pt-BR" sz="1000" noProof="0" dirty="0"/>
          </a:p>
        </p:txBody>
      </p:sp>
      <p:sp>
        <p:nvSpPr>
          <p:cNvPr id="4" name="Shape 2"/>
          <p:cNvSpPr/>
          <p:nvPr/>
        </p:nvSpPr>
        <p:spPr>
          <a:xfrm>
            <a:off x="10259568" y="310896"/>
            <a:ext cx="1417320" cy="512064"/>
          </a:xfrm>
          <a:prstGeom prst="rect">
            <a:avLst/>
          </a:prstGeom>
          <a:solidFill>
            <a:srgbClr val="DDEFF7"/>
          </a:solidFill>
          <a:ln w="12700">
            <a:solidFill>
              <a:srgbClr val="DDEFF7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5" name="Text 3"/>
          <p:cNvSpPr/>
          <p:nvPr/>
        </p:nvSpPr>
        <p:spPr>
          <a:xfrm>
            <a:off x="10369296" y="475488"/>
            <a:ext cx="1188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800" b="1" noProof="0" dirty="0">
                <a:solidFill>
                  <a:srgbClr val="0E75A8"/>
                </a:solidFill>
              </a:rPr>
              <a:t>LOGO IES</a:t>
            </a:r>
            <a:endParaRPr lang="pt-BR" sz="800" noProof="0" dirty="0"/>
          </a:p>
        </p:txBody>
      </p:sp>
      <p:sp>
        <p:nvSpPr>
          <p:cNvPr id="6" name="Shape 4"/>
          <p:cNvSpPr/>
          <p:nvPr/>
        </p:nvSpPr>
        <p:spPr>
          <a:xfrm>
            <a:off x="594360" y="1298448"/>
            <a:ext cx="5440680" cy="2944368"/>
          </a:xfrm>
          <a:prstGeom prst="rect">
            <a:avLst/>
          </a:prstGeom>
          <a:solidFill>
            <a:srgbClr val="F8FAFB"/>
          </a:solidFill>
          <a:ln w="1397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7" name="Text 5"/>
          <p:cNvSpPr/>
          <p:nvPr/>
        </p:nvSpPr>
        <p:spPr>
          <a:xfrm>
            <a:off x="667512" y="2606040"/>
            <a:ext cx="5294376" cy="329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pt-BR" sz="1300" b="1" noProof="0" dirty="0">
                <a:solidFill>
                  <a:srgbClr val="7C879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FOTO 1 DO AMBIENTE</a:t>
            </a:r>
            <a:endParaRPr lang="pt-BR" sz="1300" noProof="0" dirty="0"/>
          </a:p>
        </p:txBody>
      </p:sp>
      <p:sp>
        <p:nvSpPr>
          <p:cNvPr id="8" name="Shape 6"/>
          <p:cNvSpPr/>
          <p:nvPr/>
        </p:nvSpPr>
        <p:spPr>
          <a:xfrm>
            <a:off x="6199632" y="1298448"/>
            <a:ext cx="5440680" cy="2944368"/>
          </a:xfrm>
          <a:prstGeom prst="rect">
            <a:avLst/>
          </a:prstGeom>
          <a:solidFill>
            <a:srgbClr val="F8FAFB"/>
          </a:solidFill>
          <a:ln w="1397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9" name="Text 7"/>
          <p:cNvSpPr/>
          <p:nvPr/>
        </p:nvSpPr>
        <p:spPr>
          <a:xfrm>
            <a:off x="6272784" y="2606040"/>
            <a:ext cx="5294376" cy="329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pt-BR" sz="1300" b="1" noProof="0" dirty="0">
                <a:solidFill>
                  <a:srgbClr val="7C879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FOTO 2 DO AMBIENTE</a:t>
            </a:r>
            <a:endParaRPr lang="pt-BR" sz="1300" noProof="0" dirty="0"/>
          </a:p>
        </p:txBody>
      </p:sp>
      <p:sp>
        <p:nvSpPr>
          <p:cNvPr id="10" name="Text 8"/>
          <p:cNvSpPr/>
          <p:nvPr/>
        </p:nvSpPr>
        <p:spPr>
          <a:xfrm>
            <a:off x="594360" y="448056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300" b="1" noProof="0" dirty="0">
                <a:solidFill>
                  <a:srgbClr val="0B4E73"/>
                </a:solidFill>
              </a:rPr>
              <a:t>Informações técnicas mínimas</a:t>
            </a:r>
            <a:endParaRPr lang="pt-BR" sz="1300" noProof="0" dirty="0"/>
          </a:p>
        </p:txBody>
      </p:sp>
      <p:sp>
        <p:nvSpPr>
          <p:cNvPr id="11" name="Text 9"/>
          <p:cNvSpPr/>
          <p:nvPr/>
        </p:nvSpPr>
        <p:spPr>
          <a:xfrm>
            <a:off x="658368" y="4773168"/>
            <a:ext cx="5257800" cy="12161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127000" indent="-127000">
              <a:buSzPct val="100000"/>
              <a:buChar char="•"/>
            </a:pPr>
            <a:r>
              <a:rPr lang="pt-BR" sz="1000" noProof="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Quantidade de salas disponíveis;</a:t>
            </a:r>
            <a:endParaRPr lang="pt-BR" sz="1000" noProof="0" dirty="0"/>
          </a:p>
          <a:p>
            <a:pPr marL="127000" indent="-127000">
              <a:buSzPct val="100000"/>
              <a:buChar char="•"/>
            </a:pPr>
            <a:r>
              <a:rPr lang="pt-BR" sz="1000" noProof="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Proximidade em relação ao auditório;</a:t>
            </a:r>
            <a:endParaRPr lang="pt-BR" sz="1000" noProof="0" dirty="0"/>
          </a:p>
          <a:p>
            <a:pPr marL="127000" indent="-127000">
              <a:buSzPct val="100000"/>
              <a:buChar char="•"/>
            </a:pPr>
            <a:r>
              <a:rPr lang="pt-BR" sz="1000" noProof="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Mobiliário, energia e internet;</a:t>
            </a:r>
            <a:endParaRPr lang="pt-BR" sz="1000" noProof="0" dirty="0"/>
          </a:p>
          <a:p>
            <a:pPr marL="127000" indent="-127000">
              <a:buSzPct val="100000"/>
              <a:buChar char="•"/>
            </a:pPr>
            <a:r>
              <a:rPr lang="pt-BR" sz="1000" noProof="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Controle de acesso / chaveamento;</a:t>
            </a:r>
            <a:endParaRPr lang="pt-BR" sz="1000" noProof="0" dirty="0"/>
          </a:p>
          <a:p>
            <a:pPr marL="127000" indent="-127000">
              <a:buSzPct val="100000"/>
              <a:buChar char="•"/>
            </a:pPr>
            <a:r>
              <a:rPr lang="pt-BR" sz="1000" noProof="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Disponibilidade no dia anterior ao evento.</a:t>
            </a:r>
            <a:endParaRPr lang="pt-BR" sz="1000" noProof="0" dirty="0"/>
          </a:p>
        </p:txBody>
      </p:sp>
      <p:sp>
        <p:nvSpPr>
          <p:cNvPr id="15" name="Shape 13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9525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6" name="Text 14"/>
          <p:cNvSpPr/>
          <p:nvPr/>
        </p:nvSpPr>
        <p:spPr>
          <a:xfrm>
            <a:off x="502920" y="6519672"/>
            <a:ext cx="8961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750" noProof="0" dirty="0">
                <a:solidFill>
                  <a:srgbClr val="7A7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Modelo de apresentação | Candidatura de IES ao Fórum de Docentes e Discentes do </a:t>
            </a:r>
            <a:r>
              <a:rPr lang="pt-BR" sz="750" noProof="0" dirty="0" err="1">
                <a:solidFill>
                  <a:srgbClr val="7A7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Crea-PR</a:t>
            </a:r>
            <a:endParaRPr lang="pt-BR" sz="750" noProof="0" dirty="0"/>
          </a:p>
        </p:txBody>
      </p:sp>
      <p:sp>
        <p:nvSpPr>
          <p:cNvPr id="17" name="Text 15"/>
          <p:cNvSpPr/>
          <p:nvPr/>
        </p:nvSpPr>
        <p:spPr>
          <a:xfrm>
            <a:off x="10789920" y="651967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pt-BR" sz="750" noProof="0" dirty="0">
                <a:solidFill>
                  <a:srgbClr val="7A7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pt-BR" sz="750" noProof="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10896"/>
            <a:ext cx="8869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400" b="1" noProof="0" dirty="0">
                <a:solidFill>
                  <a:srgbClr val="0B4E7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Credenciamento, hall e circulação</a:t>
            </a:r>
            <a:endParaRPr lang="pt-BR" sz="2400" noProof="0" dirty="0"/>
          </a:p>
        </p:txBody>
      </p:sp>
      <p:sp>
        <p:nvSpPr>
          <p:cNvPr id="3" name="Text 1"/>
          <p:cNvSpPr/>
          <p:nvPr/>
        </p:nvSpPr>
        <p:spPr>
          <a:xfrm>
            <a:off x="521208" y="777240"/>
            <a:ext cx="9326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000" noProof="0" dirty="0">
                <a:solidFill>
                  <a:srgbClr val="5959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Demonstrar áreas de recepção, fluxo do público e exposição de materiais.</a:t>
            </a:r>
            <a:endParaRPr lang="pt-BR" sz="1000" noProof="0" dirty="0"/>
          </a:p>
        </p:txBody>
      </p:sp>
      <p:sp>
        <p:nvSpPr>
          <p:cNvPr id="4" name="Shape 2"/>
          <p:cNvSpPr/>
          <p:nvPr/>
        </p:nvSpPr>
        <p:spPr>
          <a:xfrm>
            <a:off x="10259568" y="310896"/>
            <a:ext cx="1417320" cy="512064"/>
          </a:xfrm>
          <a:prstGeom prst="rect">
            <a:avLst/>
          </a:prstGeom>
          <a:solidFill>
            <a:srgbClr val="DDEFF7"/>
          </a:solidFill>
          <a:ln w="12700">
            <a:solidFill>
              <a:srgbClr val="DDEFF7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5" name="Text 3"/>
          <p:cNvSpPr/>
          <p:nvPr/>
        </p:nvSpPr>
        <p:spPr>
          <a:xfrm>
            <a:off x="10369296" y="475488"/>
            <a:ext cx="1188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800" b="1" noProof="0" dirty="0">
                <a:solidFill>
                  <a:srgbClr val="0E75A8"/>
                </a:solidFill>
              </a:rPr>
              <a:t>LOGO IES</a:t>
            </a:r>
            <a:endParaRPr lang="pt-BR" sz="800" noProof="0" dirty="0"/>
          </a:p>
        </p:txBody>
      </p:sp>
      <p:sp>
        <p:nvSpPr>
          <p:cNvPr id="6" name="Shape 4"/>
          <p:cNvSpPr/>
          <p:nvPr/>
        </p:nvSpPr>
        <p:spPr>
          <a:xfrm>
            <a:off x="594360" y="1298448"/>
            <a:ext cx="5440680" cy="2944368"/>
          </a:xfrm>
          <a:prstGeom prst="rect">
            <a:avLst/>
          </a:prstGeom>
          <a:solidFill>
            <a:srgbClr val="F8FAFB"/>
          </a:solidFill>
          <a:ln w="1397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7" name="Text 5"/>
          <p:cNvSpPr/>
          <p:nvPr/>
        </p:nvSpPr>
        <p:spPr>
          <a:xfrm>
            <a:off x="667512" y="2606040"/>
            <a:ext cx="5294376" cy="329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pt-BR" sz="1300" b="1" noProof="0" dirty="0">
                <a:solidFill>
                  <a:srgbClr val="7C879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FOTO 1 DO AMBIENTE</a:t>
            </a:r>
            <a:endParaRPr lang="pt-BR" sz="1300" noProof="0" dirty="0"/>
          </a:p>
        </p:txBody>
      </p:sp>
      <p:sp>
        <p:nvSpPr>
          <p:cNvPr id="8" name="Shape 6"/>
          <p:cNvSpPr/>
          <p:nvPr/>
        </p:nvSpPr>
        <p:spPr>
          <a:xfrm>
            <a:off x="6199632" y="1298448"/>
            <a:ext cx="5440680" cy="2944368"/>
          </a:xfrm>
          <a:prstGeom prst="rect">
            <a:avLst/>
          </a:prstGeom>
          <a:solidFill>
            <a:srgbClr val="F8FAFB"/>
          </a:solidFill>
          <a:ln w="1397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9" name="Text 7"/>
          <p:cNvSpPr/>
          <p:nvPr/>
        </p:nvSpPr>
        <p:spPr>
          <a:xfrm>
            <a:off x="6272784" y="2606040"/>
            <a:ext cx="5294376" cy="329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pt-BR" sz="1300" b="1" noProof="0" dirty="0">
                <a:solidFill>
                  <a:srgbClr val="7C879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FOTO 2 DO AMBIENTE</a:t>
            </a:r>
            <a:endParaRPr lang="pt-BR" sz="1300" noProof="0" dirty="0"/>
          </a:p>
        </p:txBody>
      </p:sp>
      <p:sp>
        <p:nvSpPr>
          <p:cNvPr id="10" name="Text 8"/>
          <p:cNvSpPr/>
          <p:nvPr/>
        </p:nvSpPr>
        <p:spPr>
          <a:xfrm>
            <a:off x="594360" y="448056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300" b="1" noProof="0" dirty="0">
                <a:solidFill>
                  <a:srgbClr val="0B4E73"/>
                </a:solidFill>
              </a:rPr>
              <a:t>Informações técnicas mínimas</a:t>
            </a:r>
            <a:endParaRPr lang="pt-BR" sz="1300" noProof="0" dirty="0"/>
          </a:p>
        </p:txBody>
      </p:sp>
      <p:sp>
        <p:nvSpPr>
          <p:cNvPr id="11" name="Text 9"/>
          <p:cNvSpPr/>
          <p:nvPr/>
        </p:nvSpPr>
        <p:spPr>
          <a:xfrm>
            <a:off x="658368" y="4773168"/>
            <a:ext cx="5257800" cy="12161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127000" indent="-127000">
              <a:buSzPct val="100000"/>
              <a:buChar char="•"/>
            </a:pPr>
            <a:r>
              <a:rPr lang="pt-BR" sz="1000" noProof="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para credenciamento e recepção;</a:t>
            </a:r>
            <a:endParaRPr lang="pt-BR" sz="1000" noProof="0" dirty="0"/>
          </a:p>
          <a:p>
            <a:pPr marL="127000" indent="-127000">
              <a:buSzPct val="100000"/>
              <a:buChar char="•"/>
            </a:pPr>
            <a:r>
              <a:rPr lang="pt-BR" sz="1000" noProof="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Corredores e halls de circulação;</a:t>
            </a:r>
            <a:endParaRPr lang="pt-BR" sz="1000" noProof="0" dirty="0"/>
          </a:p>
          <a:p>
            <a:pPr marL="127000" indent="-127000">
              <a:buSzPct val="100000"/>
              <a:buChar char="•"/>
            </a:pPr>
            <a:r>
              <a:rPr lang="pt-BR" sz="1000" noProof="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Pontos para totens, TVs ou banners;</a:t>
            </a:r>
            <a:endParaRPr lang="pt-BR" sz="1000" noProof="0" dirty="0"/>
          </a:p>
          <a:p>
            <a:pPr marL="127000" indent="-127000">
              <a:buSzPct val="100000"/>
              <a:buChar char="•"/>
            </a:pPr>
            <a:r>
              <a:rPr lang="pt-BR" sz="1000" noProof="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Pontos de energia disponíveis;</a:t>
            </a:r>
            <a:endParaRPr lang="pt-BR" sz="1000" noProof="0" dirty="0"/>
          </a:p>
          <a:p>
            <a:pPr marL="127000" indent="-127000">
              <a:buSzPct val="100000"/>
              <a:buChar char="•"/>
            </a:pPr>
            <a:r>
              <a:rPr lang="pt-BR" sz="1000" noProof="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Condições de fluxo e sinalização.</a:t>
            </a:r>
            <a:endParaRPr lang="pt-BR" sz="1000" noProof="0" dirty="0"/>
          </a:p>
        </p:txBody>
      </p:sp>
      <p:sp>
        <p:nvSpPr>
          <p:cNvPr id="15" name="Shape 13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9525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6" name="Text 14"/>
          <p:cNvSpPr/>
          <p:nvPr/>
        </p:nvSpPr>
        <p:spPr>
          <a:xfrm>
            <a:off x="502920" y="6519672"/>
            <a:ext cx="8961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750" noProof="0" dirty="0">
                <a:solidFill>
                  <a:srgbClr val="7A7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Modelo de apresentação | Candidatura de IES ao Fórum de Docentes e Discentes do </a:t>
            </a:r>
            <a:r>
              <a:rPr lang="pt-BR" sz="750" noProof="0" dirty="0" err="1">
                <a:solidFill>
                  <a:srgbClr val="7A7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Crea-PR</a:t>
            </a:r>
            <a:endParaRPr lang="pt-BR" sz="750" noProof="0" dirty="0"/>
          </a:p>
        </p:txBody>
      </p:sp>
      <p:sp>
        <p:nvSpPr>
          <p:cNvPr id="17" name="Text 15"/>
          <p:cNvSpPr/>
          <p:nvPr/>
        </p:nvSpPr>
        <p:spPr>
          <a:xfrm>
            <a:off x="10789920" y="651967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pt-BR" sz="750" noProof="0" dirty="0">
                <a:solidFill>
                  <a:srgbClr val="7A7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pt-BR" sz="750" noProof="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10896"/>
            <a:ext cx="8869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400" b="1" noProof="0" dirty="0">
                <a:solidFill>
                  <a:srgbClr val="0B4E7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Acessibilidade, sanitários e segurança</a:t>
            </a:r>
            <a:endParaRPr lang="pt-BR" sz="2400" noProof="0" dirty="0"/>
          </a:p>
        </p:txBody>
      </p:sp>
      <p:sp>
        <p:nvSpPr>
          <p:cNvPr id="3" name="Text 1"/>
          <p:cNvSpPr/>
          <p:nvPr/>
        </p:nvSpPr>
        <p:spPr>
          <a:xfrm>
            <a:off x="521208" y="777240"/>
            <a:ext cx="9326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000" noProof="0" dirty="0">
                <a:solidFill>
                  <a:srgbClr val="5959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Registrar estruturas de apoio ao público e requisitos de segurança.</a:t>
            </a:r>
            <a:endParaRPr lang="pt-BR" sz="1000" noProof="0" dirty="0"/>
          </a:p>
        </p:txBody>
      </p:sp>
      <p:sp>
        <p:nvSpPr>
          <p:cNvPr id="4" name="Shape 2"/>
          <p:cNvSpPr/>
          <p:nvPr/>
        </p:nvSpPr>
        <p:spPr>
          <a:xfrm>
            <a:off x="10259568" y="310896"/>
            <a:ext cx="1417320" cy="512064"/>
          </a:xfrm>
          <a:prstGeom prst="rect">
            <a:avLst/>
          </a:prstGeom>
          <a:solidFill>
            <a:srgbClr val="DDEFF7"/>
          </a:solidFill>
          <a:ln w="12700">
            <a:solidFill>
              <a:srgbClr val="DDEFF7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5" name="Text 3"/>
          <p:cNvSpPr/>
          <p:nvPr/>
        </p:nvSpPr>
        <p:spPr>
          <a:xfrm>
            <a:off x="10369296" y="475488"/>
            <a:ext cx="1188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800" b="1" noProof="0" dirty="0">
                <a:solidFill>
                  <a:srgbClr val="0E75A8"/>
                </a:solidFill>
              </a:rPr>
              <a:t>LOGO IES</a:t>
            </a:r>
            <a:endParaRPr lang="pt-BR" sz="800" noProof="0" dirty="0"/>
          </a:p>
        </p:txBody>
      </p:sp>
      <p:sp>
        <p:nvSpPr>
          <p:cNvPr id="6" name="Shape 4"/>
          <p:cNvSpPr/>
          <p:nvPr/>
        </p:nvSpPr>
        <p:spPr>
          <a:xfrm>
            <a:off x="594360" y="1298448"/>
            <a:ext cx="5440680" cy="2944368"/>
          </a:xfrm>
          <a:prstGeom prst="rect">
            <a:avLst/>
          </a:prstGeom>
          <a:solidFill>
            <a:srgbClr val="F8FAFB"/>
          </a:solidFill>
          <a:ln w="1397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7" name="Text 5"/>
          <p:cNvSpPr/>
          <p:nvPr/>
        </p:nvSpPr>
        <p:spPr>
          <a:xfrm>
            <a:off x="667512" y="2606040"/>
            <a:ext cx="5294376" cy="329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pt-BR" sz="1300" b="1" noProof="0" dirty="0">
                <a:solidFill>
                  <a:srgbClr val="7C879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FOTO 1 DO AMBIENTE</a:t>
            </a:r>
            <a:endParaRPr lang="pt-BR" sz="1300" noProof="0" dirty="0"/>
          </a:p>
        </p:txBody>
      </p:sp>
      <p:sp>
        <p:nvSpPr>
          <p:cNvPr id="8" name="Shape 6"/>
          <p:cNvSpPr/>
          <p:nvPr/>
        </p:nvSpPr>
        <p:spPr>
          <a:xfrm>
            <a:off x="6199632" y="1298448"/>
            <a:ext cx="5440680" cy="2944368"/>
          </a:xfrm>
          <a:prstGeom prst="rect">
            <a:avLst/>
          </a:prstGeom>
          <a:solidFill>
            <a:srgbClr val="F8FAFB"/>
          </a:solidFill>
          <a:ln w="1397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9" name="Text 7"/>
          <p:cNvSpPr/>
          <p:nvPr/>
        </p:nvSpPr>
        <p:spPr>
          <a:xfrm>
            <a:off x="6272784" y="2606040"/>
            <a:ext cx="5294376" cy="329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pt-BR" sz="1300" b="1" noProof="0" dirty="0">
                <a:solidFill>
                  <a:srgbClr val="7C879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FOTO 2 DO AMBIENTE</a:t>
            </a:r>
            <a:endParaRPr lang="pt-BR" sz="1300" noProof="0" dirty="0"/>
          </a:p>
        </p:txBody>
      </p:sp>
      <p:sp>
        <p:nvSpPr>
          <p:cNvPr id="10" name="Text 8"/>
          <p:cNvSpPr/>
          <p:nvPr/>
        </p:nvSpPr>
        <p:spPr>
          <a:xfrm>
            <a:off x="594360" y="448056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300" b="1" noProof="0" dirty="0">
                <a:solidFill>
                  <a:srgbClr val="0B4E73"/>
                </a:solidFill>
              </a:rPr>
              <a:t>Informações técnicas mínimas</a:t>
            </a:r>
            <a:endParaRPr lang="pt-BR" sz="1300" noProof="0" dirty="0"/>
          </a:p>
        </p:txBody>
      </p:sp>
      <p:sp>
        <p:nvSpPr>
          <p:cNvPr id="11" name="Text 9"/>
          <p:cNvSpPr/>
          <p:nvPr/>
        </p:nvSpPr>
        <p:spPr>
          <a:xfrm>
            <a:off x="658368" y="4773168"/>
            <a:ext cx="5257800" cy="12161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127000" indent="-127000">
              <a:buSzPct val="100000"/>
              <a:buChar char="•"/>
            </a:pPr>
            <a:r>
              <a:rPr lang="pt-BR" sz="1000" noProof="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Sanitários masculino, feminino e acessíveis;</a:t>
            </a:r>
            <a:endParaRPr lang="pt-BR" sz="1000" noProof="0" dirty="0"/>
          </a:p>
          <a:p>
            <a:pPr marL="127000" indent="-127000">
              <a:buSzPct val="100000"/>
              <a:buChar char="•"/>
            </a:pPr>
            <a:r>
              <a:rPr lang="pt-BR" sz="1000" noProof="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Rampas, elevadores ou rota acessível;</a:t>
            </a:r>
            <a:endParaRPr lang="pt-BR" sz="1000" noProof="0" dirty="0"/>
          </a:p>
          <a:p>
            <a:pPr marL="127000" indent="-127000">
              <a:buSzPct val="100000"/>
              <a:buChar char="•"/>
            </a:pPr>
            <a:r>
              <a:rPr lang="pt-BR" sz="1000" noProof="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Bebedouros e áreas de apoio;</a:t>
            </a:r>
            <a:endParaRPr lang="pt-BR" sz="1000" noProof="0" dirty="0"/>
          </a:p>
          <a:p>
            <a:pPr marL="127000" indent="-127000">
              <a:buSzPct val="100000"/>
              <a:buChar char="•"/>
            </a:pPr>
            <a:r>
              <a:rPr lang="pt-BR" sz="1000" noProof="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Saídas, sinalização e iluminação de emergência;</a:t>
            </a:r>
          </a:p>
          <a:p>
            <a:pPr marL="127000" indent="-127000">
              <a:buSzPct val="100000"/>
              <a:buChar char="•"/>
            </a:pPr>
            <a:r>
              <a:rPr lang="pt-BR" sz="1000" noProof="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Extintores, hidrantes ou demais recursos.</a:t>
            </a:r>
            <a:endParaRPr lang="pt-BR" sz="1000" noProof="0" dirty="0"/>
          </a:p>
        </p:txBody>
      </p:sp>
      <p:sp>
        <p:nvSpPr>
          <p:cNvPr id="15" name="Shape 13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9525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6" name="Text 14"/>
          <p:cNvSpPr/>
          <p:nvPr/>
        </p:nvSpPr>
        <p:spPr>
          <a:xfrm>
            <a:off x="502920" y="6519672"/>
            <a:ext cx="8961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750" noProof="0" dirty="0">
                <a:solidFill>
                  <a:srgbClr val="7A7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Modelo de apresentação | Candidatura de IES ao Fórum de Docentes e Discentes do </a:t>
            </a:r>
            <a:r>
              <a:rPr lang="pt-BR" sz="750" noProof="0" dirty="0" err="1">
                <a:solidFill>
                  <a:srgbClr val="7A7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Crea-PR</a:t>
            </a:r>
            <a:endParaRPr lang="pt-BR" sz="750" noProof="0" dirty="0"/>
          </a:p>
        </p:txBody>
      </p:sp>
      <p:sp>
        <p:nvSpPr>
          <p:cNvPr id="17" name="Text 15"/>
          <p:cNvSpPr/>
          <p:nvPr/>
        </p:nvSpPr>
        <p:spPr>
          <a:xfrm>
            <a:off x="10789920" y="651967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pt-BR" sz="750" noProof="0" dirty="0">
                <a:solidFill>
                  <a:srgbClr val="7A7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pt-BR" sz="750" noProof="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10896"/>
            <a:ext cx="8869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400" b="1" noProof="0" dirty="0">
                <a:solidFill>
                  <a:srgbClr val="0B4E7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Estacionamento e logística de acesso</a:t>
            </a:r>
            <a:endParaRPr lang="pt-BR" sz="2400" noProof="0" dirty="0"/>
          </a:p>
        </p:txBody>
      </p:sp>
      <p:sp>
        <p:nvSpPr>
          <p:cNvPr id="3" name="Text 1"/>
          <p:cNvSpPr/>
          <p:nvPr/>
        </p:nvSpPr>
        <p:spPr>
          <a:xfrm>
            <a:off x="521208" y="777240"/>
            <a:ext cx="9326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000" noProof="0" dirty="0">
                <a:solidFill>
                  <a:srgbClr val="5959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Apresentar estacionamento e facilidades de deslocamento.</a:t>
            </a:r>
            <a:endParaRPr lang="pt-BR" sz="1000" noProof="0" dirty="0"/>
          </a:p>
        </p:txBody>
      </p:sp>
      <p:sp>
        <p:nvSpPr>
          <p:cNvPr id="4" name="Shape 2"/>
          <p:cNvSpPr/>
          <p:nvPr/>
        </p:nvSpPr>
        <p:spPr>
          <a:xfrm>
            <a:off x="10259568" y="310896"/>
            <a:ext cx="1417320" cy="512064"/>
          </a:xfrm>
          <a:prstGeom prst="rect">
            <a:avLst/>
          </a:prstGeom>
          <a:solidFill>
            <a:srgbClr val="DDEFF7"/>
          </a:solidFill>
          <a:ln w="12700">
            <a:solidFill>
              <a:srgbClr val="DDEFF7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5" name="Text 3"/>
          <p:cNvSpPr/>
          <p:nvPr/>
        </p:nvSpPr>
        <p:spPr>
          <a:xfrm>
            <a:off x="10369296" y="475488"/>
            <a:ext cx="1188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800" b="1" noProof="0" dirty="0">
                <a:solidFill>
                  <a:srgbClr val="0E75A8"/>
                </a:solidFill>
              </a:rPr>
              <a:t>LOGO IES</a:t>
            </a:r>
            <a:endParaRPr lang="pt-BR" sz="800" noProof="0" dirty="0"/>
          </a:p>
        </p:txBody>
      </p:sp>
      <p:sp>
        <p:nvSpPr>
          <p:cNvPr id="6" name="Shape 4"/>
          <p:cNvSpPr/>
          <p:nvPr/>
        </p:nvSpPr>
        <p:spPr>
          <a:xfrm>
            <a:off x="594360" y="1298448"/>
            <a:ext cx="5440680" cy="2944368"/>
          </a:xfrm>
          <a:prstGeom prst="rect">
            <a:avLst/>
          </a:prstGeom>
          <a:solidFill>
            <a:srgbClr val="F8FAFB"/>
          </a:solidFill>
          <a:ln w="1397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7" name="Text 5"/>
          <p:cNvSpPr/>
          <p:nvPr/>
        </p:nvSpPr>
        <p:spPr>
          <a:xfrm>
            <a:off x="667512" y="2606040"/>
            <a:ext cx="5294376" cy="329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pt-BR" sz="1300" b="1" noProof="0" dirty="0">
                <a:solidFill>
                  <a:srgbClr val="7C879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FOTO 1 DO AMBIENTE</a:t>
            </a:r>
            <a:endParaRPr lang="pt-BR" sz="1300" noProof="0" dirty="0"/>
          </a:p>
        </p:txBody>
      </p:sp>
      <p:sp>
        <p:nvSpPr>
          <p:cNvPr id="8" name="Shape 6"/>
          <p:cNvSpPr/>
          <p:nvPr/>
        </p:nvSpPr>
        <p:spPr>
          <a:xfrm>
            <a:off x="6199632" y="1298448"/>
            <a:ext cx="5440680" cy="2944368"/>
          </a:xfrm>
          <a:prstGeom prst="rect">
            <a:avLst/>
          </a:prstGeom>
          <a:solidFill>
            <a:srgbClr val="F8FAFB"/>
          </a:solidFill>
          <a:ln w="1397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9" name="Text 7"/>
          <p:cNvSpPr/>
          <p:nvPr/>
        </p:nvSpPr>
        <p:spPr>
          <a:xfrm>
            <a:off x="6272784" y="2606040"/>
            <a:ext cx="5294376" cy="329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pt-BR" sz="1300" b="1" noProof="0" dirty="0">
                <a:solidFill>
                  <a:srgbClr val="7C879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FOTO 2 DO AMBIENTE</a:t>
            </a:r>
            <a:endParaRPr lang="pt-BR" sz="1300" noProof="0" dirty="0"/>
          </a:p>
        </p:txBody>
      </p:sp>
      <p:sp>
        <p:nvSpPr>
          <p:cNvPr id="10" name="Text 8"/>
          <p:cNvSpPr/>
          <p:nvPr/>
        </p:nvSpPr>
        <p:spPr>
          <a:xfrm>
            <a:off x="594360" y="448056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300" b="1" noProof="0" dirty="0">
                <a:solidFill>
                  <a:srgbClr val="0B4E73"/>
                </a:solidFill>
              </a:rPr>
              <a:t>Informações técnicas mínimas</a:t>
            </a:r>
            <a:endParaRPr lang="pt-BR" sz="1300" noProof="0" dirty="0"/>
          </a:p>
        </p:txBody>
      </p:sp>
      <p:sp>
        <p:nvSpPr>
          <p:cNvPr id="11" name="Text 9"/>
          <p:cNvSpPr/>
          <p:nvPr/>
        </p:nvSpPr>
        <p:spPr>
          <a:xfrm>
            <a:off x="658368" y="4773168"/>
            <a:ext cx="5257800" cy="12161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127000" indent="-127000">
              <a:buSzPct val="100000"/>
              <a:buChar char="•"/>
            </a:pPr>
            <a:r>
              <a:rPr lang="pt-BR" sz="1000" noProof="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Quantidade de vagas disponíveis;</a:t>
            </a:r>
            <a:endParaRPr lang="pt-BR" sz="1000" noProof="0" dirty="0"/>
          </a:p>
          <a:p>
            <a:pPr marL="127000" indent="-127000">
              <a:buSzPct val="100000"/>
              <a:buChar char="•"/>
            </a:pPr>
            <a:r>
              <a:rPr lang="pt-BR" sz="1000" noProof="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Distância até o auditório;</a:t>
            </a:r>
            <a:endParaRPr lang="pt-BR" sz="1000" noProof="0" dirty="0"/>
          </a:p>
          <a:p>
            <a:pPr marL="127000" indent="-127000">
              <a:buSzPct val="100000"/>
              <a:buChar char="•"/>
            </a:pPr>
            <a:r>
              <a:rPr lang="pt-BR" sz="1000" noProof="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Vagas para participantes;</a:t>
            </a:r>
            <a:endParaRPr lang="pt-BR" sz="1000" noProof="0" dirty="0"/>
          </a:p>
          <a:p>
            <a:pPr marL="127000" indent="-127000">
              <a:buSzPct val="100000"/>
              <a:buChar char="•"/>
            </a:pPr>
            <a:r>
              <a:rPr lang="pt-BR" sz="1000" noProof="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Rotas de entrada e saída.</a:t>
            </a:r>
            <a:endParaRPr lang="pt-BR" sz="1000" noProof="0" dirty="0"/>
          </a:p>
        </p:txBody>
      </p:sp>
      <p:sp>
        <p:nvSpPr>
          <p:cNvPr id="15" name="Shape 13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9525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6" name="Text 14"/>
          <p:cNvSpPr/>
          <p:nvPr/>
        </p:nvSpPr>
        <p:spPr>
          <a:xfrm>
            <a:off x="502920" y="6519672"/>
            <a:ext cx="8961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750" noProof="0" dirty="0">
                <a:solidFill>
                  <a:srgbClr val="7A7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Modelo de apresentação | Candidatura de IES ao Fórum de Docentes e Discentes do </a:t>
            </a:r>
            <a:r>
              <a:rPr lang="pt-BR" sz="750" noProof="0" dirty="0" err="1">
                <a:solidFill>
                  <a:srgbClr val="7A7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Crea-PR</a:t>
            </a:r>
            <a:endParaRPr lang="pt-BR" sz="750" noProof="0" dirty="0"/>
          </a:p>
        </p:txBody>
      </p:sp>
      <p:sp>
        <p:nvSpPr>
          <p:cNvPr id="17" name="Text 15"/>
          <p:cNvSpPr/>
          <p:nvPr/>
        </p:nvSpPr>
        <p:spPr>
          <a:xfrm>
            <a:off x="10789920" y="651967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pt-BR" sz="750" noProof="0" dirty="0">
                <a:solidFill>
                  <a:srgbClr val="7A7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pt-BR" sz="750" noProof="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10896"/>
            <a:ext cx="8869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400" b="1" noProof="0" dirty="0">
                <a:solidFill>
                  <a:srgbClr val="0B4E7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Internet, energia e recursos audiovisuais</a:t>
            </a:r>
            <a:endParaRPr lang="pt-BR" sz="2400" noProof="0" dirty="0"/>
          </a:p>
        </p:txBody>
      </p:sp>
      <p:sp>
        <p:nvSpPr>
          <p:cNvPr id="3" name="Text 1"/>
          <p:cNvSpPr/>
          <p:nvPr/>
        </p:nvSpPr>
        <p:spPr>
          <a:xfrm>
            <a:off x="521208" y="777240"/>
            <a:ext cx="9326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000" noProof="0" dirty="0">
                <a:solidFill>
                  <a:srgbClr val="5959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Apresentar infraestrutura técnica para realização do evento.</a:t>
            </a:r>
            <a:endParaRPr lang="pt-BR" sz="1000" noProof="0" dirty="0"/>
          </a:p>
        </p:txBody>
      </p:sp>
      <p:sp>
        <p:nvSpPr>
          <p:cNvPr id="4" name="Shape 2"/>
          <p:cNvSpPr/>
          <p:nvPr/>
        </p:nvSpPr>
        <p:spPr>
          <a:xfrm>
            <a:off x="10259568" y="310896"/>
            <a:ext cx="1417320" cy="512064"/>
          </a:xfrm>
          <a:prstGeom prst="rect">
            <a:avLst/>
          </a:prstGeom>
          <a:solidFill>
            <a:srgbClr val="DDEFF7"/>
          </a:solidFill>
          <a:ln w="12700">
            <a:solidFill>
              <a:srgbClr val="DDEFF7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5" name="Text 3"/>
          <p:cNvSpPr/>
          <p:nvPr/>
        </p:nvSpPr>
        <p:spPr>
          <a:xfrm>
            <a:off x="10369296" y="475488"/>
            <a:ext cx="1188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800" b="1" noProof="0" dirty="0">
                <a:solidFill>
                  <a:srgbClr val="0E75A8"/>
                </a:solidFill>
              </a:rPr>
              <a:t>LOGO IES</a:t>
            </a:r>
            <a:endParaRPr lang="pt-BR" sz="800" noProof="0" dirty="0"/>
          </a:p>
        </p:txBody>
      </p:sp>
      <p:sp>
        <p:nvSpPr>
          <p:cNvPr id="6" name="Shape 4"/>
          <p:cNvSpPr/>
          <p:nvPr/>
        </p:nvSpPr>
        <p:spPr>
          <a:xfrm>
            <a:off x="594360" y="1298448"/>
            <a:ext cx="5440680" cy="2944368"/>
          </a:xfrm>
          <a:prstGeom prst="rect">
            <a:avLst/>
          </a:prstGeom>
          <a:solidFill>
            <a:srgbClr val="F8FAFB"/>
          </a:solidFill>
          <a:ln w="1397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7" name="Text 5"/>
          <p:cNvSpPr/>
          <p:nvPr/>
        </p:nvSpPr>
        <p:spPr>
          <a:xfrm>
            <a:off x="667512" y="2606040"/>
            <a:ext cx="5294376" cy="329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pt-BR" sz="1300" b="1" noProof="0" dirty="0">
                <a:solidFill>
                  <a:srgbClr val="7C879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FOTO 1 DO AMBIENTE</a:t>
            </a:r>
            <a:endParaRPr lang="pt-BR" sz="1300" noProof="0" dirty="0"/>
          </a:p>
        </p:txBody>
      </p:sp>
      <p:sp>
        <p:nvSpPr>
          <p:cNvPr id="8" name="Shape 6"/>
          <p:cNvSpPr/>
          <p:nvPr/>
        </p:nvSpPr>
        <p:spPr>
          <a:xfrm>
            <a:off x="6199632" y="1298448"/>
            <a:ext cx="5440680" cy="2944368"/>
          </a:xfrm>
          <a:prstGeom prst="rect">
            <a:avLst/>
          </a:prstGeom>
          <a:solidFill>
            <a:srgbClr val="F8FAFB"/>
          </a:solidFill>
          <a:ln w="13970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9" name="Text 7"/>
          <p:cNvSpPr/>
          <p:nvPr/>
        </p:nvSpPr>
        <p:spPr>
          <a:xfrm>
            <a:off x="6272784" y="2606040"/>
            <a:ext cx="5294376" cy="329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pt-BR" sz="1300" b="1" noProof="0" dirty="0">
                <a:solidFill>
                  <a:srgbClr val="7C879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FOTO 2 DO AMBIENTE</a:t>
            </a:r>
            <a:endParaRPr lang="pt-BR" sz="1300" noProof="0" dirty="0"/>
          </a:p>
        </p:txBody>
      </p:sp>
      <p:sp>
        <p:nvSpPr>
          <p:cNvPr id="10" name="Text 8"/>
          <p:cNvSpPr/>
          <p:nvPr/>
        </p:nvSpPr>
        <p:spPr>
          <a:xfrm>
            <a:off x="594360" y="448056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300" b="1" noProof="0" dirty="0">
                <a:solidFill>
                  <a:srgbClr val="0B4E73"/>
                </a:solidFill>
              </a:rPr>
              <a:t>Informações técnicas mínimas</a:t>
            </a:r>
            <a:endParaRPr lang="pt-BR" sz="1300" noProof="0" dirty="0"/>
          </a:p>
        </p:txBody>
      </p:sp>
      <p:sp>
        <p:nvSpPr>
          <p:cNvPr id="11" name="Text 9"/>
          <p:cNvSpPr/>
          <p:nvPr/>
        </p:nvSpPr>
        <p:spPr>
          <a:xfrm>
            <a:off x="658368" y="4773168"/>
            <a:ext cx="5257800" cy="12161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127000" indent="-127000">
              <a:buSzPct val="100000"/>
              <a:buChar char="•"/>
            </a:pPr>
            <a:r>
              <a:rPr lang="pt-BR" sz="1000" noProof="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Wi-Fi disponível nos ambientes;</a:t>
            </a:r>
            <a:endParaRPr lang="pt-BR" sz="1000" noProof="0" dirty="0"/>
          </a:p>
          <a:p>
            <a:pPr marL="127000" indent="-127000">
              <a:buSzPct val="100000"/>
              <a:buChar char="•"/>
            </a:pPr>
            <a:r>
              <a:rPr lang="pt-BR" sz="1000" noProof="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Internet cabeada no auditório, se houver;</a:t>
            </a:r>
            <a:endParaRPr lang="pt-BR" sz="1000" noProof="0" dirty="0"/>
          </a:p>
          <a:p>
            <a:pPr marL="127000" indent="-127000">
              <a:buSzPct val="100000"/>
              <a:buChar char="•"/>
            </a:pPr>
            <a:r>
              <a:rPr lang="pt-BR" sz="1000" noProof="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Pontos de energia e tensão disponíveis;</a:t>
            </a:r>
            <a:endParaRPr lang="pt-BR" sz="1000" noProof="0" dirty="0"/>
          </a:p>
          <a:p>
            <a:pPr marL="127000" indent="-127000">
              <a:buSzPct val="100000"/>
              <a:buChar char="•"/>
            </a:pPr>
            <a:r>
              <a:rPr lang="pt-BR" sz="1000" noProof="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Equipamentos de áudio, vídeo e projeção;</a:t>
            </a:r>
            <a:endParaRPr lang="pt-BR" sz="1000" noProof="0" dirty="0"/>
          </a:p>
          <a:p>
            <a:pPr marL="127000" indent="-127000">
              <a:buSzPct val="100000"/>
              <a:buChar char="•"/>
            </a:pPr>
            <a:r>
              <a:rPr lang="pt-BR" sz="1000" noProof="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Equipe técnica e operadores disponíveis.</a:t>
            </a:r>
            <a:endParaRPr lang="pt-BR" sz="1000" noProof="0" dirty="0"/>
          </a:p>
        </p:txBody>
      </p:sp>
      <p:sp>
        <p:nvSpPr>
          <p:cNvPr id="15" name="Shape 13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9525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6" name="Text 14"/>
          <p:cNvSpPr/>
          <p:nvPr/>
        </p:nvSpPr>
        <p:spPr>
          <a:xfrm>
            <a:off x="502920" y="6519672"/>
            <a:ext cx="8961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750" noProof="0" dirty="0">
                <a:solidFill>
                  <a:srgbClr val="7A7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Modelo de apresentação | Candidatura de IES ao Fórum de Docentes e Discentes do </a:t>
            </a:r>
            <a:r>
              <a:rPr lang="pt-BR" sz="750" noProof="0" dirty="0" err="1">
                <a:solidFill>
                  <a:srgbClr val="7A7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Crea-PR</a:t>
            </a:r>
            <a:endParaRPr lang="pt-BR" sz="750" noProof="0" dirty="0"/>
          </a:p>
        </p:txBody>
      </p:sp>
      <p:sp>
        <p:nvSpPr>
          <p:cNvPr id="17" name="Text 15"/>
          <p:cNvSpPr/>
          <p:nvPr/>
        </p:nvSpPr>
        <p:spPr>
          <a:xfrm>
            <a:off x="10789920" y="651967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pt-BR" sz="750" noProof="0" dirty="0">
                <a:solidFill>
                  <a:srgbClr val="7A7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pt-BR" sz="750" noProof="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10896"/>
            <a:ext cx="8869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400" b="1" noProof="0" dirty="0">
                <a:solidFill>
                  <a:srgbClr val="0B4E7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Outras informações técnicas relevantes</a:t>
            </a:r>
            <a:endParaRPr lang="pt-BR" sz="2400" noProof="0" dirty="0"/>
          </a:p>
        </p:txBody>
      </p:sp>
      <p:sp>
        <p:nvSpPr>
          <p:cNvPr id="3" name="Text 1"/>
          <p:cNvSpPr/>
          <p:nvPr/>
        </p:nvSpPr>
        <p:spPr>
          <a:xfrm>
            <a:off x="521208" y="777240"/>
            <a:ext cx="9326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000" noProof="0" dirty="0">
                <a:solidFill>
                  <a:srgbClr val="5959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Utilizar este espaço para demonstrar diferenciais ou complementar informações.</a:t>
            </a:r>
            <a:endParaRPr lang="pt-BR" sz="1000" noProof="0" dirty="0"/>
          </a:p>
        </p:txBody>
      </p:sp>
      <p:sp>
        <p:nvSpPr>
          <p:cNvPr id="4" name="Shape 2"/>
          <p:cNvSpPr/>
          <p:nvPr/>
        </p:nvSpPr>
        <p:spPr>
          <a:xfrm>
            <a:off x="10259568" y="310896"/>
            <a:ext cx="1417320" cy="512064"/>
          </a:xfrm>
          <a:prstGeom prst="rect">
            <a:avLst/>
          </a:prstGeom>
          <a:solidFill>
            <a:srgbClr val="DDEFF7"/>
          </a:solidFill>
          <a:ln w="12700">
            <a:solidFill>
              <a:srgbClr val="DDEFF7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5" name="Text 3"/>
          <p:cNvSpPr/>
          <p:nvPr/>
        </p:nvSpPr>
        <p:spPr>
          <a:xfrm>
            <a:off x="10369296" y="475488"/>
            <a:ext cx="1188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800" b="1" noProof="0" dirty="0">
                <a:solidFill>
                  <a:srgbClr val="0E75A8"/>
                </a:solidFill>
              </a:rPr>
              <a:t>LOGO IES</a:t>
            </a:r>
            <a:endParaRPr lang="pt-BR" sz="800" noProof="0" dirty="0"/>
          </a:p>
        </p:txBody>
      </p:sp>
      <p:sp>
        <p:nvSpPr>
          <p:cNvPr id="6" name="Text 4"/>
          <p:cNvSpPr/>
          <p:nvPr/>
        </p:nvSpPr>
        <p:spPr>
          <a:xfrm>
            <a:off x="594360" y="1325880"/>
            <a:ext cx="5349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50" b="1" noProof="0" dirty="0">
                <a:solidFill>
                  <a:srgbClr val="0B4E73"/>
                </a:solidFill>
              </a:rPr>
              <a:t>Disponibilidade dos espaços para montagem e testes</a:t>
            </a:r>
            <a:endParaRPr lang="pt-BR" sz="850" noProof="0" dirty="0"/>
          </a:p>
        </p:txBody>
      </p:sp>
      <p:sp>
        <p:nvSpPr>
          <p:cNvPr id="7" name="Shape 5"/>
          <p:cNvSpPr/>
          <p:nvPr/>
        </p:nvSpPr>
        <p:spPr>
          <a:xfrm>
            <a:off x="594360" y="1536192"/>
            <a:ext cx="5349240" cy="594360"/>
          </a:xfrm>
          <a:prstGeom prst="rect">
            <a:avLst/>
          </a:prstGeom>
          <a:solidFill>
            <a:srgbClr val="FFFFFF"/>
          </a:solidFill>
          <a:ln w="9525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8" name="Text 6"/>
          <p:cNvSpPr/>
          <p:nvPr/>
        </p:nvSpPr>
        <p:spPr>
          <a:xfrm>
            <a:off x="658368" y="1627632"/>
            <a:ext cx="5221224" cy="4572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pt-BR" sz="920" noProof="0" dirty="0">
                <a:solidFill>
                  <a:srgbClr val="777777"/>
                </a:solidFill>
              </a:rPr>
              <a:t>Preencher</a:t>
            </a:r>
            <a:endParaRPr lang="pt-BR" sz="920" noProof="0" dirty="0"/>
          </a:p>
        </p:txBody>
      </p:sp>
      <p:sp>
        <p:nvSpPr>
          <p:cNvPr id="9" name="Text 7"/>
          <p:cNvSpPr/>
          <p:nvPr/>
        </p:nvSpPr>
        <p:spPr>
          <a:xfrm>
            <a:off x="6263640" y="1325880"/>
            <a:ext cx="5349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50" b="1" noProof="0" dirty="0">
                <a:solidFill>
                  <a:srgbClr val="0B4E73"/>
                </a:solidFill>
              </a:rPr>
              <a:t>Equipe de apoio da IES durante o evento</a:t>
            </a:r>
            <a:endParaRPr lang="pt-BR" sz="850" noProof="0" dirty="0"/>
          </a:p>
        </p:txBody>
      </p:sp>
      <p:sp>
        <p:nvSpPr>
          <p:cNvPr id="10" name="Shape 8"/>
          <p:cNvSpPr/>
          <p:nvPr/>
        </p:nvSpPr>
        <p:spPr>
          <a:xfrm>
            <a:off x="6263640" y="1536192"/>
            <a:ext cx="5349240" cy="594360"/>
          </a:xfrm>
          <a:prstGeom prst="rect">
            <a:avLst/>
          </a:prstGeom>
          <a:solidFill>
            <a:srgbClr val="FFFFFF"/>
          </a:solidFill>
          <a:ln w="9525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1" name="Text 9"/>
          <p:cNvSpPr/>
          <p:nvPr/>
        </p:nvSpPr>
        <p:spPr>
          <a:xfrm>
            <a:off x="6327648" y="1627632"/>
            <a:ext cx="5221224" cy="4572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pt-BR" sz="920" noProof="0" dirty="0">
                <a:solidFill>
                  <a:srgbClr val="777777"/>
                </a:solidFill>
              </a:rPr>
              <a:t>Preencher</a:t>
            </a:r>
            <a:endParaRPr lang="pt-BR" sz="920" noProof="0" dirty="0"/>
          </a:p>
        </p:txBody>
      </p:sp>
      <p:sp>
        <p:nvSpPr>
          <p:cNvPr id="12" name="Text 10"/>
          <p:cNvSpPr/>
          <p:nvPr/>
        </p:nvSpPr>
        <p:spPr>
          <a:xfrm>
            <a:off x="594360" y="2423160"/>
            <a:ext cx="5349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50" b="1" noProof="0" dirty="0">
                <a:solidFill>
                  <a:srgbClr val="0B4E73"/>
                </a:solidFill>
              </a:rPr>
              <a:t>Limitações, restrições de uso ou necessidades específicas</a:t>
            </a:r>
            <a:endParaRPr lang="pt-BR" sz="850" noProof="0" dirty="0"/>
          </a:p>
        </p:txBody>
      </p:sp>
      <p:sp>
        <p:nvSpPr>
          <p:cNvPr id="13" name="Shape 11"/>
          <p:cNvSpPr/>
          <p:nvPr/>
        </p:nvSpPr>
        <p:spPr>
          <a:xfrm>
            <a:off x="594360" y="2633472"/>
            <a:ext cx="5349240" cy="594360"/>
          </a:xfrm>
          <a:prstGeom prst="rect">
            <a:avLst/>
          </a:prstGeom>
          <a:solidFill>
            <a:srgbClr val="FFFFFF"/>
          </a:solidFill>
          <a:ln w="9525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4" name="Text 12"/>
          <p:cNvSpPr/>
          <p:nvPr/>
        </p:nvSpPr>
        <p:spPr>
          <a:xfrm>
            <a:off x="658368" y="2724912"/>
            <a:ext cx="5221224" cy="4572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pt-BR" sz="920" noProof="0" dirty="0">
                <a:solidFill>
                  <a:srgbClr val="777777"/>
                </a:solidFill>
              </a:rPr>
              <a:t>Preencher</a:t>
            </a:r>
            <a:endParaRPr lang="pt-BR" sz="920" noProof="0" dirty="0"/>
          </a:p>
        </p:txBody>
      </p:sp>
      <p:sp>
        <p:nvSpPr>
          <p:cNvPr id="15" name="Text 13"/>
          <p:cNvSpPr/>
          <p:nvPr/>
        </p:nvSpPr>
        <p:spPr>
          <a:xfrm>
            <a:off x="6263640" y="2423160"/>
            <a:ext cx="5349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50" b="1" noProof="0" dirty="0">
                <a:solidFill>
                  <a:srgbClr val="0B4E73"/>
                </a:solidFill>
              </a:rPr>
              <a:t>Materiais institucionais / divulgação / comunicação visual</a:t>
            </a:r>
            <a:endParaRPr lang="pt-BR" sz="850" noProof="0" dirty="0"/>
          </a:p>
        </p:txBody>
      </p:sp>
      <p:sp>
        <p:nvSpPr>
          <p:cNvPr id="16" name="Shape 14"/>
          <p:cNvSpPr/>
          <p:nvPr/>
        </p:nvSpPr>
        <p:spPr>
          <a:xfrm>
            <a:off x="6263640" y="2633472"/>
            <a:ext cx="5349240" cy="594360"/>
          </a:xfrm>
          <a:prstGeom prst="rect">
            <a:avLst/>
          </a:prstGeom>
          <a:solidFill>
            <a:srgbClr val="FFFFFF"/>
          </a:solidFill>
          <a:ln w="9525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17" name="Text 15"/>
          <p:cNvSpPr/>
          <p:nvPr/>
        </p:nvSpPr>
        <p:spPr>
          <a:xfrm>
            <a:off x="6327648" y="2724912"/>
            <a:ext cx="5221224" cy="4572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pt-BR" sz="920" noProof="0" dirty="0">
                <a:solidFill>
                  <a:srgbClr val="777777"/>
                </a:solidFill>
              </a:rPr>
              <a:t>Preencher</a:t>
            </a:r>
            <a:endParaRPr lang="pt-BR" sz="920" noProof="0" dirty="0"/>
          </a:p>
        </p:txBody>
      </p:sp>
      <p:sp>
        <p:nvSpPr>
          <p:cNvPr id="18" name="Text 16"/>
          <p:cNvSpPr/>
          <p:nvPr/>
        </p:nvSpPr>
        <p:spPr>
          <a:xfrm>
            <a:off x="594360" y="3520440"/>
            <a:ext cx="11018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50" b="1" noProof="0" dirty="0">
                <a:solidFill>
                  <a:srgbClr val="0B4E73"/>
                </a:solidFill>
              </a:rPr>
              <a:t>Diferenciais da candidatura</a:t>
            </a:r>
            <a:endParaRPr lang="pt-BR" sz="850" noProof="0" dirty="0"/>
          </a:p>
        </p:txBody>
      </p:sp>
      <p:sp>
        <p:nvSpPr>
          <p:cNvPr id="19" name="Shape 17"/>
          <p:cNvSpPr/>
          <p:nvPr/>
        </p:nvSpPr>
        <p:spPr>
          <a:xfrm>
            <a:off x="594360" y="3730752"/>
            <a:ext cx="11018520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0" name="Text 18"/>
          <p:cNvSpPr/>
          <p:nvPr/>
        </p:nvSpPr>
        <p:spPr>
          <a:xfrm>
            <a:off x="658368" y="3822192"/>
            <a:ext cx="10890504" cy="7772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pt-BR" sz="920" noProof="0" dirty="0">
                <a:solidFill>
                  <a:srgbClr val="777777"/>
                </a:solidFill>
              </a:rPr>
              <a:t>Ex.: localização, experiência em eventos, acessibilidade, inovação, parcerias, suporte técnico, etc.</a:t>
            </a:r>
            <a:endParaRPr lang="pt-BR" sz="920" noProof="0" dirty="0"/>
          </a:p>
        </p:txBody>
      </p:sp>
      <p:sp>
        <p:nvSpPr>
          <p:cNvPr id="21" name="Text 19"/>
          <p:cNvSpPr/>
          <p:nvPr/>
        </p:nvSpPr>
        <p:spPr>
          <a:xfrm>
            <a:off x="594360" y="4892040"/>
            <a:ext cx="11018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850" b="1" noProof="0" dirty="0">
                <a:solidFill>
                  <a:srgbClr val="0B4E73"/>
                </a:solidFill>
              </a:rPr>
              <a:t>Informações adicionais</a:t>
            </a:r>
            <a:endParaRPr lang="pt-BR" sz="850" noProof="0" dirty="0"/>
          </a:p>
        </p:txBody>
      </p:sp>
      <p:sp>
        <p:nvSpPr>
          <p:cNvPr id="22" name="Shape 20"/>
          <p:cNvSpPr/>
          <p:nvPr/>
        </p:nvSpPr>
        <p:spPr>
          <a:xfrm>
            <a:off x="594360" y="5102352"/>
            <a:ext cx="1101852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3" name="Text 21"/>
          <p:cNvSpPr/>
          <p:nvPr/>
        </p:nvSpPr>
        <p:spPr>
          <a:xfrm>
            <a:off x="658368" y="5193792"/>
            <a:ext cx="10890504" cy="5486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pt-BR" sz="920" noProof="0" dirty="0">
                <a:solidFill>
                  <a:srgbClr val="777777"/>
                </a:solidFill>
              </a:rPr>
              <a:t>Ex.: links ou declarações.</a:t>
            </a:r>
            <a:endParaRPr lang="pt-BR" sz="920" noProof="0" dirty="0"/>
          </a:p>
        </p:txBody>
      </p:sp>
      <p:sp>
        <p:nvSpPr>
          <p:cNvPr id="24" name="Shape 22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9525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sp>
        <p:nvSpPr>
          <p:cNvPr id="25" name="Text 23"/>
          <p:cNvSpPr/>
          <p:nvPr/>
        </p:nvSpPr>
        <p:spPr>
          <a:xfrm>
            <a:off x="502920" y="6519672"/>
            <a:ext cx="8961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750" noProof="0" dirty="0">
                <a:solidFill>
                  <a:srgbClr val="7A7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Modelo de apresentação | Candidatura de IES ao Fórum de Docentes e Discentes do </a:t>
            </a:r>
            <a:r>
              <a:rPr lang="pt-BR" sz="750" noProof="0" dirty="0" err="1">
                <a:solidFill>
                  <a:srgbClr val="7A7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Crea-PR</a:t>
            </a:r>
            <a:endParaRPr lang="pt-BR" sz="750" noProof="0" dirty="0"/>
          </a:p>
        </p:txBody>
      </p:sp>
      <p:sp>
        <p:nvSpPr>
          <p:cNvPr id="26" name="Text 24"/>
          <p:cNvSpPr/>
          <p:nvPr/>
        </p:nvSpPr>
        <p:spPr>
          <a:xfrm>
            <a:off x="10789920" y="651967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pt-BR" sz="750" noProof="0" dirty="0">
                <a:solidFill>
                  <a:srgbClr val="7A7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pt-BR" sz="750" noProof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997</Words>
  <Application>Microsoft Office PowerPoint</Application>
  <PresentationFormat>Widescreen</PresentationFormat>
  <Paragraphs>219</Paragraphs>
  <Slides>12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Crea-PR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de Apresentação - Candidatura Fórum Crea-PR</dc:title>
  <dc:subject>Modelo de apresentação para candidatura de Instituição de Ensino ao Fórum de Docentes e Discentes do Crea-PR</dc:subject>
  <dc:creator>Crea-PR</dc:creator>
  <cp:lastModifiedBy>Omar Henrique R. Correia</cp:lastModifiedBy>
  <cp:revision>2</cp:revision>
  <dcterms:created xsi:type="dcterms:W3CDTF">2026-09-09T20:28:56Z</dcterms:created>
  <dcterms:modified xsi:type="dcterms:W3CDTF">2026-09-09T20:39:28Z</dcterms:modified>
</cp:coreProperties>
</file>